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g&amp;ehk=rYx" ContentType="image/jpeg"/>
  <Default Extension="jpeg" ContentType="image/jpeg"/>
  <Default Extension="png&amp;ehk=cPkedpeg3VGlGYZ5UfrRyg&amp;r=0&amp;pid=OfficeInsert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jpg&amp;ehk=oVpk3oNUs6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57" r:id="rId2"/>
    <p:sldId id="258" r:id="rId3"/>
    <p:sldId id="292" r:id="rId4"/>
    <p:sldId id="293" r:id="rId5"/>
    <p:sldId id="260" r:id="rId6"/>
    <p:sldId id="301" r:id="rId7"/>
    <p:sldId id="294" r:id="rId8"/>
    <p:sldId id="269" r:id="rId9"/>
    <p:sldId id="262" r:id="rId10"/>
    <p:sldId id="263" r:id="rId11"/>
    <p:sldId id="264" r:id="rId12"/>
    <p:sldId id="265" r:id="rId13"/>
    <p:sldId id="267" r:id="rId14"/>
    <p:sldId id="266" r:id="rId15"/>
    <p:sldId id="295" r:id="rId16"/>
    <p:sldId id="272" r:id="rId17"/>
    <p:sldId id="268" r:id="rId18"/>
    <p:sldId id="296" r:id="rId19"/>
    <p:sldId id="270" r:id="rId20"/>
    <p:sldId id="273" r:id="rId21"/>
    <p:sldId id="287" r:id="rId22"/>
    <p:sldId id="282" r:id="rId23"/>
    <p:sldId id="298" r:id="rId24"/>
    <p:sldId id="289" r:id="rId25"/>
    <p:sldId id="288" r:id="rId26"/>
    <p:sldId id="290" r:id="rId27"/>
    <p:sldId id="291" r:id="rId28"/>
    <p:sldId id="283" r:id="rId29"/>
    <p:sldId id="284" r:id="rId30"/>
    <p:sldId id="274" r:id="rId31"/>
    <p:sldId id="276" r:id="rId32"/>
    <p:sldId id="277" r:id="rId33"/>
    <p:sldId id="280" r:id="rId34"/>
    <p:sldId id="299" r:id="rId35"/>
    <p:sldId id="297" r:id="rId36"/>
    <p:sldId id="271" r:id="rId37"/>
    <p:sldId id="286" r:id="rId38"/>
    <p:sldId id="300" r:id="rId39"/>
    <p:sldId id="281" r:id="rId40"/>
    <p:sldId id="285" r:id="rId4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0" autoAdjust="0"/>
    <p:restoredTop sz="75850" autoAdjust="0"/>
  </p:normalViewPr>
  <p:slideViewPr>
    <p:cSldViewPr snapToGrid="0">
      <p:cViewPr varScale="1">
        <p:scale>
          <a:sx n="84" d="100"/>
          <a:sy n="84" d="100"/>
        </p:scale>
        <p:origin x="97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F3CA8B-5AA2-43E8-A64B-3287C953B054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FF66D07-77CB-4422-A4F4-8F20F8BCC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2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28DABE-02C7-45D9-BF5B-0D656A269CB1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B8A679-76B1-4A5C-AF8E-FC572F99B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11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Welcome to the APD</a:t>
            </a:r>
            <a:r>
              <a:rPr lang="en-US" altLang="en-US" baseline="0" dirty="0"/>
              <a:t> presentation on the Remediation Process.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9906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0" dirty="0"/>
              <a:t>The State assures that </a:t>
            </a:r>
            <a:r>
              <a:rPr lang="en-US" sz="1200" b="0" u="sng" dirty="0"/>
              <a:t>ALL</a:t>
            </a:r>
            <a:r>
              <a:rPr lang="en-US" sz="1200" b="0" dirty="0"/>
              <a:t> problems identified through its discovery</a:t>
            </a:r>
          </a:p>
          <a:p>
            <a:pPr marL="0" indent="0">
              <a:buNone/>
            </a:pPr>
            <a:r>
              <a:rPr lang="en-US" sz="1200" b="0" dirty="0"/>
              <a:t>processes are addressed in an appropriate and timely manner, consistent  </a:t>
            </a:r>
          </a:p>
          <a:p>
            <a:pPr marL="0" indent="0">
              <a:buNone/>
            </a:pPr>
            <a:r>
              <a:rPr lang="en-US" sz="1200" b="0" dirty="0"/>
              <a:t>with the severity and nature of the problem.</a:t>
            </a:r>
          </a:p>
          <a:p>
            <a:pPr marL="0" indent="0">
              <a:buNone/>
            </a:pPr>
            <a:endParaRPr lang="en-US" sz="1200" b="0" dirty="0"/>
          </a:p>
          <a:p>
            <a:pPr marL="0" indent="0">
              <a:buNone/>
            </a:pPr>
            <a:r>
              <a:rPr lang="en-US" sz="1200" b="0" dirty="0"/>
              <a:t>ALL  =  100%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8A679-76B1-4A5C-AF8E-FC572F99BD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17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/>
              <a:t>During the period that the Waiver is in effect, the State will implement</a:t>
            </a:r>
            <a:r>
              <a:rPr lang="en-US" b="0" baseline="0" dirty="0"/>
              <a:t> </a:t>
            </a:r>
            <a:r>
              <a:rPr lang="en-US" b="0" dirty="0"/>
              <a:t>the Quality Improvement Strategy.</a:t>
            </a: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b="0" dirty="0"/>
              <a:t>What is APD’s Quality</a:t>
            </a:r>
            <a:r>
              <a:rPr lang="en-US" b="0" baseline="0" dirty="0"/>
              <a:t> Improvement Strategy?</a:t>
            </a:r>
          </a:p>
          <a:p>
            <a:pPr marL="0" indent="0">
              <a:buNone/>
            </a:pPr>
            <a:endParaRPr lang="en-US" b="0" baseline="0" dirty="0"/>
          </a:p>
          <a:p>
            <a:pPr marL="0" indent="0">
              <a:buNone/>
            </a:pP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8A679-76B1-4A5C-AF8E-FC572F99BD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6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APD’s Quality</a:t>
            </a:r>
            <a:r>
              <a:rPr lang="en-US" baseline="0" dirty="0"/>
              <a:t> Improvement Strategy is…</a:t>
            </a:r>
            <a:endParaRPr lang="en-US" dirty="0"/>
          </a:p>
          <a:p>
            <a:endParaRPr lang="en-US" dirty="0"/>
          </a:p>
          <a:p>
            <a:r>
              <a:rPr lang="en-US" dirty="0"/>
              <a:t>Quality</a:t>
            </a:r>
            <a:r>
              <a:rPr lang="en-US" baseline="0" dirty="0"/>
              <a:t> Management Policy Operating Procedure is #4-0007.  </a:t>
            </a:r>
          </a:p>
          <a:p>
            <a:endParaRPr lang="en-US" baseline="0" dirty="0"/>
          </a:p>
          <a:p>
            <a:r>
              <a:rPr lang="en-US" baseline="0" dirty="0"/>
              <a:t>The current operating procedure was a approved on April 21, 2014.  </a:t>
            </a:r>
          </a:p>
          <a:p>
            <a:r>
              <a:rPr lang="en-US" baseline="0" dirty="0"/>
              <a:t>This operating procedure (OP) is an internal agency document that provides guidance to APD staff on Quality Assurance procedures.  </a:t>
            </a:r>
          </a:p>
          <a:p>
            <a:r>
              <a:rPr lang="en-US" baseline="0" dirty="0"/>
              <a:t>Operating procedures are living documents and updated or revised as needed.</a:t>
            </a:r>
          </a:p>
          <a:p>
            <a:r>
              <a:rPr lang="en-US" baseline="0" dirty="0"/>
              <a:t>The OP is based on Administrative Rule and Statute requirements.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8A679-76B1-4A5C-AF8E-FC572F99BD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7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APD has three</a:t>
            </a:r>
            <a:r>
              <a:rPr lang="en-US" baseline="0" dirty="0"/>
              <a:t> distinct quality management process functions…</a:t>
            </a:r>
          </a:p>
          <a:p>
            <a:r>
              <a:rPr lang="en-US" baseline="0" dirty="0"/>
              <a:t>Discovery</a:t>
            </a:r>
          </a:p>
          <a:p>
            <a:r>
              <a:rPr lang="en-US" baseline="0" dirty="0"/>
              <a:t>Remediation </a:t>
            </a:r>
          </a:p>
          <a:p>
            <a:r>
              <a:rPr lang="en-US" baseline="0" dirty="0"/>
              <a:t>and Improvement</a:t>
            </a:r>
          </a:p>
          <a:p>
            <a:endParaRPr lang="en-US" baseline="0" dirty="0"/>
          </a:p>
          <a:p>
            <a:r>
              <a:rPr lang="en-US" baseline="0" dirty="0"/>
              <a:t>These three functions support APD Continuous Improvement activities and the result of APD’s ongoing Quality Assurance efforts.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8A679-76B1-4A5C-AF8E-FC572F99BD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0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First, let’s talk about</a:t>
            </a:r>
            <a:r>
              <a:rPr lang="en-US" baseline="0" dirty="0"/>
              <a:t> Discovery process.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8A679-76B1-4A5C-AF8E-FC572F99BD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83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/>
              <a:t>What</a:t>
            </a:r>
            <a:r>
              <a:rPr lang="en-US" b="0" baseline="0" dirty="0"/>
              <a:t> is Discovery?...</a:t>
            </a:r>
            <a:endParaRPr lang="en-US" b="0" dirty="0"/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b="0" dirty="0"/>
              <a:t>At APD a Discovery is a finding that resulted from a third party Quality Improvement Organization (QIO) review or other sources.	</a:t>
            </a:r>
          </a:p>
          <a:p>
            <a:pPr marL="0" indent="0">
              <a:buNone/>
            </a:pPr>
            <a:r>
              <a:rPr lang="en-US" b="0" dirty="0"/>
              <a:t>The QIO for the </a:t>
            </a:r>
            <a:r>
              <a:rPr lang="en-US" b="0" dirty="0" err="1"/>
              <a:t>iBudget</a:t>
            </a:r>
            <a:r>
              <a:rPr lang="en-US" b="0" dirty="0"/>
              <a:t> Waiver</a:t>
            </a:r>
            <a:r>
              <a:rPr lang="en-US" b="0" baseline="0" dirty="0"/>
              <a:t> </a:t>
            </a:r>
            <a:r>
              <a:rPr lang="en-US" b="0" dirty="0"/>
              <a:t>in</a:t>
            </a:r>
            <a:r>
              <a:rPr lang="en-US" b="0" baseline="0" dirty="0"/>
              <a:t> Florida is The Delmarva Foundation.</a:t>
            </a:r>
            <a:r>
              <a:rPr lang="en-US" b="0" dirty="0"/>
              <a:t>	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8A679-76B1-4A5C-AF8E-FC572F99BD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31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>
                <a:latin typeface="+mn-lt"/>
              </a:rPr>
              <a:t>Quality Improvement Organization (QIO) Discovery…</a:t>
            </a:r>
          </a:p>
          <a:p>
            <a:pPr marL="0" indent="0">
              <a:buNone/>
            </a:pPr>
            <a:endParaRPr lang="en-US" sz="1200" b="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1200" b="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Delmarva</a:t>
            </a:r>
            <a:r>
              <a:rPr lang="en-US" sz="1200" b="0" baseline="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performs the </a:t>
            </a:r>
            <a:r>
              <a:rPr lang="en-US" sz="1200" b="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Provider Discovery Reviews (PDR)</a:t>
            </a:r>
            <a:r>
              <a:rPr lang="en-US" sz="1200" b="0" baseline="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a</a:t>
            </a:r>
            <a:r>
              <a:rPr lang="en-US" sz="1200" b="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nd The Person Centered Reviews (PCR) for</a:t>
            </a:r>
            <a:r>
              <a:rPr lang="en-US" sz="1200" b="0" baseline="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APD.</a:t>
            </a:r>
          </a:p>
          <a:p>
            <a:pPr marL="0" indent="0">
              <a:buNone/>
            </a:pPr>
            <a:endParaRPr lang="en-US" sz="1200" b="0" baseline="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1200" b="0" baseline="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As the QIO, Delmarva fulfills the requirements of a third party quality reviewer required by CMS.</a:t>
            </a:r>
            <a:endParaRPr lang="en-US" sz="1200" b="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b="0" dirty="0">
                <a:latin typeface="+mn-lt"/>
              </a:rPr>
              <a:t>		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8A679-76B1-4A5C-AF8E-FC572F99BD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92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other Discovery Sources?</a:t>
            </a:r>
          </a:p>
          <a:p>
            <a:endParaRPr lang="en-US" dirty="0"/>
          </a:p>
          <a:p>
            <a:r>
              <a:rPr lang="en-US" dirty="0"/>
              <a:t>All of</a:t>
            </a:r>
            <a:r>
              <a:rPr lang="en-US" baseline="0" dirty="0"/>
              <a:t> these Discovery Sources are subject areas that can lead to remediation.  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0" dirty="0"/>
              <a:t>APD Audits			</a:t>
            </a:r>
          </a:p>
          <a:p>
            <a:pPr marL="0" indent="0">
              <a:buNone/>
            </a:pPr>
            <a:r>
              <a:rPr lang="en-US" b="0" dirty="0"/>
              <a:t>Inspector General Audits</a:t>
            </a:r>
          </a:p>
          <a:p>
            <a:pPr marL="0" indent="0">
              <a:buNone/>
            </a:pPr>
            <a:r>
              <a:rPr lang="en-US" b="0" dirty="0"/>
              <a:t>Complaints			</a:t>
            </a:r>
          </a:p>
          <a:p>
            <a:pPr marL="0" indent="0">
              <a:buNone/>
            </a:pPr>
            <a:r>
              <a:rPr lang="en-US" b="0" dirty="0"/>
              <a:t>Abuse Investigations</a:t>
            </a:r>
          </a:p>
          <a:p>
            <a:pPr marL="0" indent="0">
              <a:buNone/>
            </a:pPr>
            <a:r>
              <a:rPr lang="en-US" b="0" dirty="0"/>
              <a:t>Cost Plan Reviews		</a:t>
            </a:r>
          </a:p>
          <a:p>
            <a:pPr marL="0" indent="0">
              <a:buNone/>
            </a:pPr>
            <a:r>
              <a:rPr lang="en-US" b="0" dirty="0"/>
              <a:t>Expenditure Analysis		</a:t>
            </a:r>
          </a:p>
          <a:p>
            <a:pPr marL="0" indent="0">
              <a:buNone/>
            </a:pPr>
            <a:r>
              <a:rPr lang="en-US" b="0" dirty="0"/>
              <a:t>Reactive Strategies</a:t>
            </a:r>
          </a:p>
          <a:p>
            <a:pPr marL="0" indent="0">
              <a:buNone/>
            </a:pPr>
            <a:r>
              <a:rPr lang="en-US" b="0" dirty="0"/>
              <a:t>AHCA Medicaid Program Integrity (MPI) Audits/Inspections</a:t>
            </a:r>
          </a:p>
          <a:p>
            <a:pPr marL="0" indent="0">
              <a:buNone/>
            </a:pPr>
            <a:r>
              <a:rPr lang="en-US" b="0" dirty="0"/>
              <a:t>Medicaid Fraud Control Unit (MFCU) Audits/Inspections</a:t>
            </a:r>
          </a:p>
          <a:p>
            <a:pPr marL="0" indent="0">
              <a:buNone/>
            </a:pPr>
            <a:r>
              <a:rPr lang="en-US" b="0" dirty="0"/>
              <a:t>Florida Administrative Code Violations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8A679-76B1-4A5C-AF8E-FC572F99BD5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619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we</a:t>
            </a:r>
            <a:r>
              <a:rPr lang="en-US" baseline="0" dirty="0"/>
              <a:t> will talk about Remediation…</a:t>
            </a:r>
          </a:p>
          <a:p>
            <a:endParaRPr lang="en-US" baseline="0" dirty="0"/>
          </a:p>
          <a:p>
            <a:r>
              <a:rPr lang="en-US" baseline="0" dirty="0"/>
              <a:t>What is Remediation?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8A679-76B1-4A5C-AF8E-FC572F99BD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23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/>
              <a:t>What is Remediation?</a:t>
            </a: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b="0" dirty="0"/>
              <a:t>The act of correcting cited deficiencies identified during a review, audit or finding from other sources.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8A679-76B1-4A5C-AF8E-FC572F99BD5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3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dirty="0"/>
              <a:t>My name is Beth Mann Pace.  My position at the Agency for Persons with Disabilities is Quality Assurance at State Office</a:t>
            </a:r>
            <a:r>
              <a:rPr lang="en-US" baseline="0" dirty="0"/>
              <a:t> in Tallahassee</a:t>
            </a:r>
            <a:r>
              <a:rPr lang="en-US" dirty="0"/>
              <a:t>.  </a:t>
            </a:r>
          </a:p>
          <a:p>
            <a:pPr defTabSz="931774"/>
            <a:r>
              <a:rPr lang="en-US" dirty="0"/>
              <a:t>I am here presenting information</a:t>
            </a:r>
            <a:r>
              <a:rPr lang="en-US" baseline="0" dirty="0"/>
              <a:t> today on the Remediation Process that is required by the Center for Medicaid and Medicare Services or CMS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8A679-76B1-4A5C-AF8E-FC572F99BD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067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</a:t>
            </a:r>
            <a:r>
              <a:rPr lang="en-US" baseline="0" dirty="0"/>
              <a:t> is Remediated?...</a:t>
            </a:r>
            <a:endParaRPr lang="en-US" dirty="0"/>
          </a:p>
          <a:p>
            <a:r>
              <a:rPr lang="en-US" dirty="0"/>
              <a:t>There are four (4) finding categories that require Remediation: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0" dirty="0"/>
              <a:t>1.  All deficiencies and “Not Met” standards identified during a QIO Review </a:t>
            </a:r>
          </a:p>
          <a:p>
            <a:pPr marL="0" indent="0">
              <a:buNone/>
            </a:pPr>
            <a:r>
              <a:rPr lang="en-US" b="0" dirty="0"/>
              <a:t>2.  All Alerts identified during QIO Reviews</a:t>
            </a:r>
          </a:p>
          <a:p>
            <a:pPr marL="0" indent="0">
              <a:buNone/>
            </a:pPr>
            <a:r>
              <a:rPr lang="en-US" b="0" dirty="0"/>
              <a:t>3.  All findings during an APD Audit</a:t>
            </a:r>
          </a:p>
          <a:p>
            <a:pPr marL="0" indent="0">
              <a:buNone/>
            </a:pPr>
            <a:r>
              <a:rPr lang="en-US" b="0" dirty="0"/>
              <a:t>4.  All findings from Other Sources</a:t>
            </a:r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8A679-76B1-4A5C-AF8E-FC572F99BD5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219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/>
              <a:t>What</a:t>
            </a:r>
            <a:r>
              <a:rPr lang="en-US" b="0" baseline="0" dirty="0"/>
              <a:t> doe that mean?</a:t>
            </a:r>
            <a:endParaRPr lang="en-US" b="0" dirty="0"/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b="0" dirty="0"/>
              <a:t>Per the HCBS 1915(c) Waiver, Section 6 H. – Quality Improvement</a:t>
            </a:r>
          </a:p>
          <a:p>
            <a:pPr marL="0" indent="0">
              <a:buNone/>
            </a:pPr>
            <a:r>
              <a:rPr lang="en-US" b="0" dirty="0"/>
              <a:t>The expectation is that </a:t>
            </a:r>
            <a:r>
              <a:rPr lang="en-US" b="0" u="sng" dirty="0"/>
              <a:t>ALL</a:t>
            </a:r>
            <a:r>
              <a:rPr lang="en-US" b="0" dirty="0"/>
              <a:t> deficiencies</a:t>
            </a:r>
            <a:r>
              <a:rPr lang="en-US" b="0" baseline="0" dirty="0"/>
              <a:t> </a:t>
            </a:r>
            <a:r>
              <a:rPr lang="en-US" b="0" dirty="0"/>
              <a:t>are to be </a:t>
            </a:r>
            <a:r>
              <a:rPr lang="en-US" b="0" u="sng" dirty="0"/>
              <a:t>fully corrected </a:t>
            </a:r>
            <a:r>
              <a:rPr lang="en-US" b="0" dirty="0"/>
              <a:t>to remain CMS compliant.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8A679-76B1-4A5C-AF8E-FC572F99BD5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659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/>
              <a:t>What is a Plan of Remediation?</a:t>
            </a:r>
            <a:r>
              <a:rPr lang="en-US" b="0" baseline="0" dirty="0"/>
              <a:t>....  Or POR?</a:t>
            </a:r>
            <a:endParaRPr lang="en-US" b="0" dirty="0"/>
          </a:p>
          <a:p>
            <a:pPr marL="0" indent="0">
              <a:buNone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POR</a:t>
            </a:r>
            <a:r>
              <a:rPr lang="en-US" b="0" baseline="0" dirty="0"/>
              <a:t> is an Action Plan</a:t>
            </a:r>
            <a:endParaRPr lang="en-US" b="0" dirty="0"/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b="0" dirty="0"/>
              <a:t>A Plan of Remediation is an </a:t>
            </a:r>
            <a:r>
              <a:rPr lang="en-US" b="0" u="none" dirty="0"/>
              <a:t>action plan </a:t>
            </a:r>
            <a:r>
              <a:rPr lang="en-US" b="0" dirty="0"/>
              <a:t>that is submitted by a provider</a:t>
            </a:r>
          </a:p>
          <a:p>
            <a:pPr marL="0" indent="0">
              <a:buNone/>
            </a:pPr>
            <a:r>
              <a:rPr lang="en-US" b="0" dirty="0"/>
              <a:t>or WSC that addresses all “Not Met” standards cited, Alerts,</a:t>
            </a:r>
            <a:r>
              <a:rPr lang="en-US" b="0" baseline="0" dirty="0"/>
              <a:t> </a:t>
            </a:r>
            <a:r>
              <a:rPr lang="en-US" b="0" dirty="0"/>
              <a:t>Complaints, Audits </a:t>
            </a:r>
          </a:p>
          <a:p>
            <a:pPr marL="0" indent="0">
              <a:buNone/>
            </a:pPr>
            <a:r>
              <a:rPr lang="en-US" b="0" dirty="0"/>
              <a:t>or other items cited as out of compliance during a provider review.</a:t>
            </a:r>
          </a:p>
          <a:p>
            <a:pPr marL="0" indent="0">
              <a:buNone/>
            </a:pP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8A679-76B1-4A5C-AF8E-FC572F99BD5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11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Plan</a:t>
            </a:r>
            <a:r>
              <a:rPr lang="en-US" baseline="0" dirty="0"/>
              <a:t> of Remediation or POR is an important form…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0" dirty="0"/>
              <a:t>APD utilizes the POR to track and ensure all citations and complaints identified are addressed and resolved by a provider or WSC.</a:t>
            </a: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8A679-76B1-4A5C-AF8E-FC572F99BD5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702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</a:t>
            </a:r>
            <a:r>
              <a:rPr lang="en-US" baseline="0" dirty="0"/>
              <a:t> APD t</a:t>
            </a:r>
            <a:r>
              <a:rPr lang="en-US" dirty="0"/>
              <a:t>here </a:t>
            </a:r>
            <a:r>
              <a:rPr lang="en-US" baseline="0" dirty="0"/>
              <a:t>are three (3) types of Remediation Processes used daily:</a:t>
            </a:r>
          </a:p>
          <a:p>
            <a:endParaRPr lang="en-US" baseline="0" dirty="0"/>
          </a:p>
          <a:p>
            <a:pPr marL="0" indent="0">
              <a:buNone/>
            </a:pPr>
            <a:r>
              <a:rPr lang="en-US" b="0" dirty="0"/>
              <a:t>1.  Alert Remediation Process</a:t>
            </a:r>
          </a:p>
          <a:p>
            <a:pPr marL="0" indent="0">
              <a:buNone/>
            </a:pPr>
            <a:r>
              <a:rPr lang="en-US" b="0" dirty="0"/>
              <a:t>2.  PDR / PCR Remediation Process</a:t>
            </a:r>
          </a:p>
          <a:p>
            <a:pPr marL="0" indent="0">
              <a:buNone/>
            </a:pPr>
            <a:r>
              <a:rPr lang="en-US" b="0" dirty="0"/>
              <a:t>3.  All Other Discovery Sources Remediation Process</a:t>
            </a:r>
          </a:p>
          <a:p>
            <a:pPr marL="228600" indent="-228600">
              <a:buAutoNum type="arabicPeriod" startAt="3"/>
            </a:pPr>
            <a:endParaRPr lang="en-US" b="0" dirty="0"/>
          </a:p>
          <a:p>
            <a:pPr marL="0" indent="0">
              <a:buNone/>
            </a:pPr>
            <a:r>
              <a:rPr lang="en-US" b="0" dirty="0"/>
              <a:t>Let’s talk</a:t>
            </a:r>
            <a:r>
              <a:rPr lang="en-US" b="0" baseline="0" dirty="0"/>
              <a:t> about each of the these processes…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8A679-76B1-4A5C-AF8E-FC572F99BD5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611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Alert Remediation Process…  </a:t>
            </a:r>
          </a:p>
          <a:p>
            <a:r>
              <a:rPr lang="en-US" dirty="0"/>
              <a:t>Let’s talk</a:t>
            </a:r>
            <a:r>
              <a:rPr lang="en-US" baseline="0" dirty="0"/>
              <a:t> about what occurs when an Alert is received in the Region or Field Offices.</a:t>
            </a:r>
            <a:endParaRPr lang="en-US" dirty="0"/>
          </a:p>
          <a:p>
            <a:endParaRPr lang="en-US" b="0" dirty="0"/>
          </a:p>
          <a:p>
            <a:pPr marL="0" indent="0">
              <a:buNone/>
            </a:pPr>
            <a:r>
              <a:rPr lang="en-US" b="0" dirty="0"/>
              <a:t>1.  APD receives Alert, reviews, contacts provider and creates POR</a:t>
            </a:r>
          </a:p>
          <a:p>
            <a:pPr marL="0" indent="0">
              <a:buNone/>
            </a:pPr>
            <a:r>
              <a:rPr lang="en-US" b="0" dirty="0"/>
              <a:t>2.  APD Staff assigns Remediation Tracking Number </a:t>
            </a:r>
          </a:p>
          <a:p>
            <a:pPr marL="0" indent="0">
              <a:buNone/>
            </a:pPr>
            <a:r>
              <a:rPr lang="en-US" b="0" dirty="0"/>
              <a:t>3.  Alert Plan of Remediation is issued to Provider by APD Region Staff</a:t>
            </a:r>
          </a:p>
          <a:p>
            <a:pPr marL="0" indent="0">
              <a:buNone/>
            </a:pPr>
            <a:r>
              <a:rPr lang="en-US" b="0" dirty="0"/>
              <a:t>4.  Time Frame:  </a:t>
            </a:r>
          </a:p>
          <a:p>
            <a:pPr marL="0" indent="0">
              <a:buNone/>
            </a:pPr>
            <a:r>
              <a:rPr lang="en-US" b="0" dirty="0"/>
              <a:t>	a.  24 hours to correct</a:t>
            </a:r>
          </a:p>
          <a:p>
            <a:pPr marL="0" indent="0">
              <a:buNone/>
            </a:pPr>
            <a:r>
              <a:rPr lang="en-US" b="0" dirty="0"/>
              <a:t>	b.  Up to 7 days to complete the Plan of Remediation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8A679-76B1-4A5C-AF8E-FC572F99BD5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78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PDR</a:t>
            </a:r>
            <a:r>
              <a:rPr lang="en-US" baseline="0" dirty="0"/>
              <a:t> and PCR </a:t>
            </a:r>
            <a:r>
              <a:rPr lang="en-US" dirty="0"/>
              <a:t>Remediation Process…  </a:t>
            </a:r>
          </a:p>
          <a:p>
            <a:r>
              <a:rPr lang="en-US" dirty="0"/>
              <a:t>Next</a:t>
            </a:r>
            <a:r>
              <a:rPr lang="en-US" baseline="0" dirty="0"/>
              <a:t> l</a:t>
            </a:r>
            <a:r>
              <a:rPr lang="en-US" dirty="0"/>
              <a:t>et’s talk</a:t>
            </a:r>
            <a:r>
              <a:rPr lang="en-US" baseline="0" dirty="0"/>
              <a:t> about what occurs when an PDR and PCR is received in the Region or Field Offices.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0" dirty="0"/>
              <a:t>1.  APD Region Staff receives PDR or PCR and reviews</a:t>
            </a:r>
          </a:p>
          <a:p>
            <a:pPr marL="0" indent="0">
              <a:buNone/>
            </a:pPr>
            <a:r>
              <a:rPr lang="en-US" b="0" dirty="0"/>
              <a:t>2.  Staff assigns Remediation Tracking Number </a:t>
            </a:r>
          </a:p>
          <a:p>
            <a:pPr marL="0" indent="0">
              <a:buNone/>
            </a:pPr>
            <a:r>
              <a:rPr lang="en-US" b="0" dirty="0"/>
              <a:t>3.  Staff develops POR form</a:t>
            </a:r>
          </a:p>
          <a:p>
            <a:pPr marL="0" indent="0">
              <a:buNone/>
            </a:pPr>
            <a:r>
              <a:rPr lang="en-US" b="0" dirty="0"/>
              <a:t>4.  APD issues POR to Provider for action</a:t>
            </a:r>
          </a:p>
          <a:p>
            <a:pPr marL="0" indent="0">
              <a:buNone/>
            </a:pPr>
            <a:r>
              <a:rPr lang="en-US" b="0" dirty="0"/>
              <a:t>5.  Time Frame:   Up to 90 days to complete the Plan of Remediation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8A679-76B1-4A5C-AF8E-FC572F99BD5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327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Other Discovery Sources </a:t>
            </a:r>
            <a:r>
              <a:rPr lang="en-US" dirty="0"/>
              <a:t>Remediation Process…  </a:t>
            </a:r>
          </a:p>
          <a:p>
            <a:r>
              <a:rPr lang="en-US" dirty="0"/>
              <a:t>Now</a:t>
            </a:r>
            <a:r>
              <a:rPr lang="en-US" baseline="0" dirty="0"/>
              <a:t> l</a:t>
            </a:r>
            <a:r>
              <a:rPr lang="en-US" dirty="0"/>
              <a:t>et’s review</a:t>
            </a:r>
            <a:r>
              <a:rPr lang="en-US" baseline="0" dirty="0"/>
              <a:t> what occurs when an APD or Other Source Discovery is received in the Region or Field Offices.</a:t>
            </a:r>
          </a:p>
          <a:p>
            <a:endParaRPr lang="en-US" b="0" dirty="0"/>
          </a:p>
          <a:p>
            <a:pPr marL="0" indent="0">
              <a:buNone/>
            </a:pPr>
            <a:r>
              <a:rPr lang="en-US" b="0" dirty="0"/>
              <a:t>1.  APD Region Staff receives discovery information and reviews</a:t>
            </a:r>
          </a:p>
          <a:p>
            <a:pPr marL="0" indent="0">
              <a:buNone/>
            </a:pPr>
            <a:r>
              <a:rPr lang="en-US" b="0" dirty="0"/>
              <a:t>2.  Staff assigns Remediation Tracking Number </a:t>
            </a:r>
          </a:p>
          <a:p>
            <a:pPr marL="0" indent="0">
              <a:buNone/>
            </a:pPr>
            <a:r>
              <a:rPr lang="en-US" b="0" dirty="0"/>
              <a:t>3.  Staff develops POR form</a:t>
            </a:r>
          </a:p>
          <a:p>
            <a:pPr marL="0" indent="0">
              <a:buNone/>
            </a:pPr>
            <a:r>
              <a:rPr lang="en-US" b="0" dirty="0"/>
              <a:t>4.  APD emails POR form to Provider for action</a:t>
            </a:r>
          </a:p>
          <a:p>
            <a:pPr marL="0" indent="0">
              <a:buNone/>
            </a:pPr>
            <a:r>
              <a:rPr lang="en-US" b="0" dirty="0"/>
              <a:t>5.  Time Frame:   Up to 90 days to complete the Plan of Remediation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8A679-76B1-4A5C-AF8E-FC572F99BD5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564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a completed</a:t>
            </a:r>
            <a:r>
              <a:rPr lang="en-US" baseline="0" dirty="0"/>
              <a:t> Provider Plan of Remediation is received by the APD Region Staff…</a:t>
            </a:r>
          </a:p>
          <a:p>
            <a:endParaRPr lang="en-US" baseline="0" dirty="0"/>
          </a:p>
          <a:p>
            <a:pPr marL="0" indent="0">
              <a:buNone/>
            </a:pPr>
            <a:r>
              <a:rPr lang="en-US" b="0" dirty="0"/>
              <a:t>The Region / Field Offices are required to conduct follow-up activities </a:t>
            </a:r>
          </a:p>
          <a:p>
            <a:pPr marL="0" indent="0">
              <a:buNone/>
            </a:pPr>
            <a:r>
              <a:rPr lang="en-US" b="0" dirty="0"/>
              <a:t>with Providers to verify evidence of remediation of all cited</a:t>
            </a:r>
            <a:r>
              <a:rPr lang="en-US" b="0" baseline="0" dirty="0"/>
              <a:t> </a:t>
            </a:r>
            <a:r>
              <a:rPr lang="en-US" b="0" dirty="0"/>
              <a:t>deficiencies.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8A679-76B1-4A5C-AF8E-FC572F99BD5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849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Follow-up</a:t>
            </a:r>
            <a:r>
              <a:rPr lang="en-US" baseline="0" dirty="0"/>
              <a:t> activities could occur with APD Region / Field Office Staff?</a:t>
            </a:r>
          </a:p>
          <a:p>
            <a:endParaRPr lang="en-US" baseline="0" dirty="0"/>
          </a:p>
          <a:p>
            <a:pPr marL="0" indent="0">
              <a:buNone/>
            </a:pPr>
            <a:r>
              <a:rPr lang="en-US" b="0" dirty="0"/>
              <a:t>Technical Assistance Meetings</a:t>
            </a:r>
          </a:p>
          <a:p>
            <a:pPr marL="0" indent="0">
              <a:buNone/>
            </a:pPr>
            <a:r>
              <a:rPr lang="en-US" b="0" dirty="0"/>
              <a:t>Unannounced On-site Visits</a:t>
            </a:r>
          </a:p>
          <a:p>
            <a:pPr marL="0" indent="0">
              <a:buNone/>
            </a:pPr>
            <a:r>
              <a:rPr lang="en-US" b="0" dirty="0"/>
              <a:t>Financial and/or Administrative Audit</a:t>
            </a:r>
          </a:p>
          <a:p>
            <a:pPr marL="0" indent="0">
              <a:buNone/>
            </a:pPr>
            <a:r>
              <a:rPr lang="en-US" b="0" dirty="0"/>
              <a:t>Reviews of Remediation Documentation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8A679-76B1-4A5C-AF8E-FC572F99BD5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40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purpose</a:t>
            </a:r>
            <a:r>
              <a:rPr lang="en-US" baseline="0" dirty="0"/>
              <a:t> of this presentation is to provide information on the Remediation Process.  Also included is information on the requirements of a Plan of Remediation or “POR” and the completion to 100%.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8A679-76B1-4A5C-AF8E-FC572F99BD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540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</a:t>
            </a:r>
            <a:r>
              <a:rPr lang="en-US" baseline="0" dirty="0"/>
              <a:t> is Remediation of findings required?</a:t>
            </a:r>
          </a:p>
          <a:p>
            <a:endParaRPr lang="en-US" baseline="0" dirty="0"/>
          </a:p>
          <a:p>
            <a:pPr marL="0" indent="0">
              <a:buNone/>
            </a:pPr>
            <a:r>
              <a:rPr lang="en-US" b="0" dirty="0"/>
              <a:t>Per the 1915(c) </a:t>
            </a:r>
            <a:r>
              <a:rPr lang="en-US" b="0" dirty="0" err="1"/>
              <a:t>iBudget</a:t>
            </a:r>
            <a:r>
              <a:rPr lang="en-US" b="0" dirty="0"/>
              <a:t> Waiver with the Centers for Medicaid and </a:t>
            </a:r>
          </a:p>
          <a:p>
            <a:pPr marL="0" indent="0">
              <a:buNone/>
            </a:pPr>
            <a:r>
              <a:rPr lang="en-US" b="0" dirty="0"/>
              <a:t>Medicare Services (CMS) for Waiver funding, </a:t>
            </a:r>
            <a:r>
              <a:rPr lang="en-US" b="0" u="sng" dirty="0"/>
              <a:t>ALL</a:t>
            </a:r>
            <a:r>
              <a:rPr lang="en-US" b="0" dirty="0"/>
              <a:t> deficiencies </a:t>
            </a:r>
          </a:p>
          <a:p>
            <a:pPr marL="0" indent="0">
              <a:buNone/>
            </a:pPr>
            <a:r>
              <a:rPr lang="en-US" b="0" dirty="0"/>
              <a:t>shall be corrected to 100%.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0" dirty="0"/>
              <a:t>It is the responsibility</a:t>
            </a:r>
            <a:r>
              <a:rPr lang="en-US" b="0" baseline="0" dirty="0"/>
              <a:t> of </a:t>
            </a:r>
            <a:r>
              <a:rPr lang="en-US" b="0" dirty="0"/>
              <a:t>APD Regions and State Office to ensure that </a:t>
            </a:r>
            <a:r>
              <a:rPr lang="en-US" b="0" u="sng" dirty="0"/>
              <a:t>ALL</a:t>
            </a:r>
            <a:r>
              <a:rPr lang="en-US" b="0" dirty="0"/>
              <a:t> </a:t>
            </a:r>
          </a:p>
          <a:p>
            <a:pPr marL="0" indent="0">
              <a:buNone/>
            </a:pPr>
            <a:r>
              <a:rPr lang="en-US" b="0" dirty="0"/>
              <a:t>deficiencies are </a:t>
            </a:r>
            <a:r>
              <a:rPr lang="en-US" b="0" u="sng" dirty="0"/>
              <a:t>corrected to 100% to remain compliant</a:t>
            </a:r>
            <a:r>
              <a:rPr lang="en-US" b="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8A679-76B1-4A5C-AF8E-FC572F99BD5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634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</a:t>
            </a:r>
            <a:r>
              <a:rPr lang="en-US" baseline="0" dirty="0"/>
              <a:t> is APD’s responsibility to track ongoing Remediation progress and </a:t>
            </a:r>
          </a:p>
          <a:p>
            <a:pPr marL="0" indent="0">
              <a:buNone/>
            </a:pPr>
            <a:r>
              <a:rPr lang="en-US" b="0" dirty="0"/>
              <a:t>reports monthly to Agency for Health Care Administration (AHCA) and Center</a:t>
            </a:r>
          </a:p>
          <a:p>
            <a:pPr marL="0" indent="0">
              <a:buNone/>
            </a:pPr>
            <a:r>
              <a:rPr lang="en-US" b="0" dirty="0"/>
              <a:t>for Medicaid and Medicare Services (CMS) proof that providers with </a:t>
            </a:r>
          </a:p>
          <a:p>
            <a:pPr marL="0" indent="0">
              <a:buNone/>
            </a:pPr>
            <a:r>
              <a:rPr lang="en-US" b="0" dirty="0"/>
              <a:t>“Not Met” findings or deficiencies are corrected to 100%.</a:t>
            </a: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b="0" dirty="0"/>
              <a:t>Keep in</a:t>
            </a:r>
            <a:r>
              <a:rPr lang="en-US" b="0" baseline="0" dirty="0"/>
              <a:t> mind that …  </a:t>
            </a:r>
            <a:r>
              <a:rPr lang="en-US" sz="1200" b="0" dirty="0"/>
              <a:t>100% Corrected  =  Compliant 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8A679-76B1-4A5C-AF8E-FC572F99BD5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149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also APD’s responsibility</a:t>
            </a:r>
            <a:r>
              <a:rPr lang="en-US" baseline="0" dirty="0"/>
              <a:t> to act upon providers who fail to remediate to 100% completion.</a:t>
            </a:r>
          </a:p>
          <a:p>
            <a:endParaRPr lang="en-US" baseline="0" dirty="0"/>
          </a:p>
          <a:p>
            <a:pPr marL="0" indent="0">
              <a:buNone/>
            </a:pPr>
            <a:r>
              <a:rPr lang="en-US" b="0" dirty="0"/>
              <a:t>If a provider fails to remediate to 100% completion, APD Regions forward the providers </a:t>
            </a:r>
          </a:p>
          <a:p>
            <a:pPr marL="0" indent="0">
              <a:buNone/>
            </a:pPr>
            <a:r>
              <a:rPr lang="en-US" b="0" dirty="0"/>
              <a:t>information to State Office for review and possible termination.</a:t>
            </a:r>
            <a:endParaRPr lang="en-US" b="0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8A679-76B1-4A5C-AF8E-FC572F99BD5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845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Got</a:t>
            </a:r>
            <a:r>
              <a:rPr lang="en-US" baseline="0" dirty="0"/>
              <a:t> Billing Discrepancies?</a:t>
            </a:r>
          </a:p>
          <a:p>
            <a:endParaRPr lang="en-US" baseline="0" dirty="0"/>
          </a:p>
          <a:p>
            <a:r>
              <a:rPr lang="en-US" baseline="0" dirty="0"/>
              <a:t>Billing Discrepancies are cited findings that include monetary repayment or what is also call recoupment.</a:t>
            </a:r>
          </a:p>
          <a:p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First, </a:t>
            </a:r>
            <a:r>
              <a:rPr lang="en-US" sz="1200" b="0" dirty="0"/>
              <a:t>Providers with cited Billing Discrepancies are advised to contact</a:t>
            </a:r>
            <a:r>
              <a:rPr lang="en-US" sz="1200" b="0" baseline="0" dirty="0"/>
              <a:t> </a:t>
            </a:r>
            <a:r>
              <a:rPr lang="en-US" sz="1200" b="0" dirty="0"/>
              <a:t>AHCA to pay in full or enter into a written repayment agreement.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b="0" dirty="0"/>
              <a:t>Next, it is important</a:t>
            </a:r>
            <a:r>
              <a:rPr lang="en-US" b="0" baseline="0" dirty="0"/>
              <a:t> to know that a</a:t>
            </a:r>
            <a:r>
              <a:rPr lang="en-US" b="0" dirty="0"/>
              <a:t> copy of the repayment agreement or completed payment statement</a:t>
            </a:r>
            <a:r>
              <a:rPr lang="en-US" b="0" baseline="0" dirty="0"/>
              <a:t> </a:t>
            </a:r>
            <a:r>
              <a:rPr lang="en-US" b="0" dirty="0"/>
              <a:t>is required to close a POR that include Billing Discrepancies.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Understand that </a:t>
            </a:r>
            <a:r>
              <a:rPr lang="en-US" b="0" dirty="0"/>
              <a:t>APD has </a:t>
            </a:r>
            <a:r>
              <a:rPr lang="en-US" b="0" u="sng" dirty="0"/>
              <a:t>NO</a:t>
            </a:r>
            <a:r>
              <a:rPr lang="en-US" b="0" dirty="0"/>
              <a:t> authority to settle Billing Discrepancies issues.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8A679-76B1-4A5C-AF8E-FC572F99BD5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589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/>
              <a:t>What is Non-Compliance?</a:t>
            </a: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b="0" dirty="0"/>
              <a:t>A provider who fails to comply with a required QIO review will result</a:t>
            </a:r>
            <a:r>
              <a:rPr lang="en-US" b="0" baseline="0" dirty="0"/>
              <a:t> </a:t>
            </a:r>
            <a:r>
              <a:rPr lang="en-US" b="0" dirty="0"/>
              <a:t>in an Overall PDR Score of 0% and shall result in termination of their </a:t>
            </a:r>
          </a:p>
          <a:p>
            <a:pPr marL="0" indent="0">
              <a:buNone/>
            </a:pPr>
            <a:r>
              <a:rPr lang="en-US" b="0" dirty="0"/>
              <a:t>Medicaid</a:t>
            </a:r>
            <a:r>
              <a:rPr lang="en-US" b="0" baseline="0" dirty="0"/>
              <a:t> Waiver 34 </a:t>
            </a:r>
            <a:r>
              <a:rPr lang="en-US" b="0" dirty="0"/>
              <a:t>Service Agreement and/or other disciplinary actions.	</a:t>
            </a:r>
          </a:p>
          <a:p>
            <a:endParaRPr lang="en-US" dirty="0"/>
          </a:p>
          <a:p>
            <a:r>
              <a:rPr lang="en-US" dirty="0"/>
              <a:t>The</a:t>
            </a:r>
            <a:r>
              <a:rPr lang="en-US" baseline="0" dirty="0"/>
              <a:t> question posed from the APD Inspector General’s Office….  Why would you do business with a provider who is Non-Compliant?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8A679-76B1-4A5C-AF8E-FC572F99BD5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463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third</a:t>
            </a:r>
            <a:r>
              <a:rPr lang="en-US" baseline="0" dirty="0"/>
              <a:t> section is Improvement….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8A679-76B1-4A5C-AF8E-FC572F99BD5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788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/>
              <a:t>APD in partnership with the Agency for Health Care Administration (AHCA)</a:t>
            </a:r>
          </a:p>
          <a:p>
            <a:pPr marL="0" indent="0">
              <a:buNone/>
            </a:pPr>
            <a:r>
              <a:rPr lang="en-US" b="0" dirty="0"/>
              <a:t>and stakeholders review the data results from QIO discovery reports and their</a:t>
            </a:r>
          </a:p>
          <a:p>
            <a:pPr marL="0" indent="0">
              <a:buNone/>
            </a:pPr>
            <a:r>
              <a:rPr lang="en-US" b="0" dirty="0"/>
              <a:t>remediation outcomes on an ongoing basis.  The focus is to ensure that all participants are:</a:t>
            </a:r>
          </a:p>
          <a:p>
            <a:pPr marL="0" indent="0">
              <a:buNone/>
            </a:pPr>
            <a:endParaRPr lang="en-US" sz="800" b="0" dirty="0"/>
          </a:p>
          <a:p>
            <a:pPr marL="0" indent="0">
              <a:buNone/>
            </a:pPr>
            <a:r>
              <a:rPr lang="en-US" b="0" dirty="0"/>
              <a:t>1.  Receiving Quality Services</a:t>
            </a:r>
          </a:p>
          <a:p>
            <a:pPr marL="0" indent="0">
              <a:buNone/>
            </a:pPr>
            <a:r>
              <a:rPr lang="en-US" b="0" dirty="0"/>
              <a:t>2.  Provided Choice</a:t>
            </a:r>
          </a:p>
          <a:p>
            <a:pPr marL="0" indent="0">
              <a:buNone/>
            </a:pPr>
            <a:r>
              <a:rPr lang="en-US" b="0" dirty="0"/>
              <a:t>3.  Free from Abuse 	</a:t>
            </a:r>
          </a:p>
          <a:p>
            <a:pPr marL="0" indent="0">
              <a:buNone/>
            </a:pPr>
            <a:r>
              <a:rPr lang="en-US" b="0" dirty="0"/>
              <a:t>4.  Satisfied with Services Received</a:t>
            </a:r>
          </a:p>
          <a:p>
            <a:pPr marL="0" indent="0">
              <a:buNone/>
            </a:pPr>
            <a:r>
              <a:rPr lang="en-US" b="0" dirty="0"/>
              <a:t>5.  Assured Health &amp; Safety	</a:t>
            </a:r>
          </a:p>
          <a:p>
            <a:endParaRPr lang="en-US" b="0" dirty="0"/>
          </a:p>
          <a:p>
            <a:r>
              <a:rPr lang="en-US" dirty="0"/>
              <a:t>Data reviews are held with stakeholders</a:t>
            </a:r>
            <a:r>
              <a:rPr lang="en-US" baseline="0" dirty="0"/>
              <a:t> at the Quality Council Meetings that are held three time a year.</a:t>
            </a:r>
          </a:p>
          <a:p>
            <a:r>
              <a:rPr lang="en-US" baseline="0" dirty="0"/>
              <a:t>Attending Quality Council Members review Delmarva data to discover trends and issues to possibly address as work groups.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8A679-76B1-4A5C-AF8E-FC572F99BD5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616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The Quality processes we have talked about in this presentation are on going processes at APD.</a:t>
            </a:r>
          </a:p>
          <a:p>
            <a:r>
              <a:rPr lang="en-US" baseline="0" dirty="0"/>
              <a:t>This ongoing process is called Continuous Improvement.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definition of Continuous Improvement or</a:t>
            </a:r>
            <a:r>
              <a:rPr lang="en-US" baseline="0" dirty="0"/>
              <a:t> CI</a:t>
            </a:r>
            <a:r>
              <a:rPr lang="en-US" dirty="0"/>
              <a:t> is an ongoing effort to improve products, services, or processes. </a:t>
            </a:r>
          </a:p>
          <a:p>
            <a:endParaRPr lang="en-US" baseline="0" dirty="0"/>
          </a:p>
          <a:p>
            <a:r>
              <a:rPr lang="en-US" baseline="0" dirty="0"/>
              <a:t>It is APD’s effort in continuously looking improve the provided services to the persons we serve.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8A679-76B1-4A5C-AF8E-FC572F99BD5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150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Continuous</a:t>
            </a:r>
            <a:r>
              <a:rPr lang="en-US" baseline="0" dirty="0"/>
              <a:t> Improvement cause us to do?</a:t>
            </a:r>
            <a:endParaRPr lang="en-US" dirty="0"/>
          </a:p>
          <a:p>
            <a:endParaRPr lang="en-US" dirty="0"/>
          </a:p>
          <a:p>
            <a:r>
              <a:rPr lang="en-US" dirty="0"/>
              <a:t>Continuous</a:t>
            </a:r>
            <a:r>
              <a:rPr lang="en-US" baseline="0" dirty="0"/>
              <a:t> improvement causes us to think about the upstream process and not downstream damage control.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8A679-76B1-4A5C-AF8E-FC572F99BD5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954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</a:t>
            </a:r>
            <a:r>
              <a:rPr lang="en-US" baseline="0" dirty="0"/>
              <a:t> Future APD Remediation activities?</a:t>
            </a:r>
          </a:p>
          <a:p>
            <a:endParaRPr lang="en-US" baseline="0" dirty="0"/>
          </a:p>
          <a:p>
            <a:r>
              <a:rPr lang="en-US" baseline="0" dirty="0"/>
              <a:t>At this time,  APD is in the process of developing the new data system call iConnect.</a:t>
            </a:r>
          </a:p>
          <a:p>
            <a:r>
              <a:rPr lang="en-US" baseline="0" dirty="0"/>
              <a:t>In the future all remediation process activities will be communicated, reviewed and completed via this new system.</a:t>
            </a:r>
          </a:p>
          <a:p>
            <a:r>
              <a:rPr lang="en-US" baseline="0" dirty="0"/>
              <a:t>The plan is to roll out the iConnect sometime in fall 2018.</a:t>
            </a:r>
          </a:p>
          <a:p>
            <a:r>
              <a:rPr lang="en-US" baseline="0" dirty="0"/>
              <a:t>There will be scheduled trainings in the future on the new system.</a:t>
            </a:r>
          </a:p>
          <a:p>
            <a:r>
              <a:rPr lang="en-US" baseline="0" dirty="0"/>
              <a:t>Please stay tuned for this new adventure…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8A679-76B1-4A5C-AF8E-FC572F99BD5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73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/>
              <a:t>During this presentation</a:t>
            </a:r>
            <a:r>
              <a:rPr lang="en-US" b="0" baseline="0" dirty="0"/>
              <a:t> w</a:t>
            </a:r>
            <a:r>
              <a:rPr lang="en-US" b="0" dirty="0"/>
              <a:t>e will cover the following objectives:</a:t>
            </a: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b="0" dirty="0"/>
              <a:t>1.  Understand the requirement of Remediation for Center for Medicaid and Medicare Services (CMS) compliance.</a:t>
            </a:r>
          </a:p>
          <a:p>
            <a:pPr marL="0" indent="0">
              <a:buNone/>
            </a:pPr>
            <a:r>
              <a:rPr lang="en-US" b="0" dirty="0"/>
              <a:t>2.  Understand the purpose of a Plan of Remediation.</a:t>
            </a:r>
          </a:p>
          <a:p>
            <a:pPr marL="0" indent="0">
              <a:buNone/>
            </a:pPr>
            <a:r>
              <a:rPr lang="en-US" b="0" dirty="0"/>
              <a:t>3.  Understand “Non-Compliance” and consequences of failure to comply.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8A679-76B1-4A5C-AF8E-FC572F99BD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278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for Questions and Answers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8A679-76B1-4A5C-AF8E-FC572F99BD5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73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</a:t>
            </a:r>
            <a:r>
              <a:rPr lang="en-US" baseline="0" dirty="0"/>
              <a:t> Florida, t</a:t>
            </a:r>
            <a:r>
              <a:rPr lang="en-US" dirty="0"/>
              <a:t>he</a:t>
            </a:r>
            <a:r>
              <a:rPr lang="en-US" baseline="0" dirty="0"/>
              <a:t> 1915(c) Home and Community Based Services Waiver is also known as the “</a:t>
            </a:r>
            <a:r>
              <a:rPr lang="en-US" baseline="0" dirty="0" err="1"/>
              <a:t>iBudget</a:t>
            </a:r>
            <a:r>
              <a:rPr lang="en-US" baseline="0" dirty="0"/>
              <a:t> Waiver”.</a:t>
            </a:r>
          </a:p>
          <a:p>
            <a:r>
              <a:rPr lang="en-US" baseline="0" dirty="0"/>
              <a:t>The Agency for Health Care Administration Agency (AHCA) is the Administrative Agency for the HCBS Waiver.</a:t>
            </a:r>
          </a:p>
          <a:p>
            <a:r>
              <a:rPr lang="en-US" dirty="0"/>
              <a:t>The</a:t>
            </a:r>
            <a:r>
              <a:rPr lang="en-US" baseline="0" dirty="0"/>
              <a:t> Agency for Persons with Disabilities is the Operating Agency and is responsible for implementing the </a:t>
            </a:r>
            <a:r>
              <a:rPr lang="en-US" baseline="0" dirty="0" err="1"/>
              <a:t>iBudget</a:t>
            </a:r>
            <a:r>
              <a:rPr lang="en-US" baseline="0" dirty="0"/>
              <a:t> Waiver activities.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8A679-76B1-4A5C-AF8E-FC572F99BD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87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 the </a:t>
            </a:r>
            <a:r>
              <a:rPr lang="en-US" dirty="0" err="1"/>
              <a:t>iBudget</a:t>
            </a:r>
            <a:r>
              <a:rPr lang="en-US" dirty="0"/>
              <a:t> Waiver the following</a:t>
            </a:r>
            <a:r>
              <a:rPr lang="en-US" baseline="0" dirty="0"/>
              <a:t> categories are reviewed annually by the QIO.</a:t>
            </a:r>
          </a:p>
          <a:p>
            <a:endParaRPr lang="en-US" b="0" baseline="0" dirty="0"/>
          </a:p>
          <a:p>
            <a:pPr marL="0" indent="0">
              <a:buNone/>
            </a:pPr>
            <a:r>
              <a:rPr lang="en-US" b="0" dirty="0"/>
              <a:t>Life Skills 1 - Companion	    </a:t>
            </a:r>
          </a:p>
          <a:p>
            <a:pPr marL="0" indent="0">
              <a:buNone/>
            </a:pPr>
            <a:r>
              <a:rPr lang="en-US" b="0" dirty="0"/>
              <a:t>Life Skills 2 – Supported Employment</a:t>
            </a:r>
          </a:p>
          <a:p>
            <a:pPr marL="0" indent="0">
              <a:buNone/>
            </a:pPr>
            <a:r>
              <a:rPr lang="en-US" b="0" dirty="0"/>
              <a:t>Life Skills 3 – ADT		    </a:t>
            </a:r>
          </a:p>
          <a:p>
            <a:pPr marL="0" indent="0">
              <a:buNone/>
            </a:pPr>
            <a:r>
              <a:rPr lang="en-US" b="0" dirty="0"/>
              <a:t>Personal Supports</a:t>
            </a:r>
          </a:p>
          <a:p>
            <a:pPr marL="0" indent="0">
              <a:buNone/>
            </a:pPr>
            <a:r>
              <a:rPr lang="en-US" b="0" dirty="0"/>
              <a:t>Respite			    </a:t>
            </a:r>
          </a:p>
          <a:p>
            <a:pPr marL="0" indent="0">
              <a:buNone/>
            </a:pPr>
            <a:r>
              <a:rPr lang="en-US" b="0" dirty="0"/>
              <a:t>Specialized Medical Homecare</a:t>
            </a:r>
          </a:p>
          <a:p>
            <a:pPr marL="0" indent="0">
              <a:buNone/>
            </a:pPr>
            <a:r>
              <a:rPr lang="en-US" b="0" dirty="0"/>
              <a:t>Supported Living Coaching	    </a:t>
            </a:r>
          </a:p>
          <a:p>
            <a:pPr marL="0" indent="0">
              <a:buNone/>
            </a:pPr>
            <a:r>
              <a:rPr lang="en-US" b="0" dirty="0"/>
              <a:t>Standard Residential Habilitation</a:t>
            </a:r>
          </a:p>
          <a:p>
            <a:pPr marL="0" indent="0">
              <a:buNone/>
            </a:pPr>
            <a:r>
              <a:rPr lang="en-US" b="0" dirty="0"/>
              <a:t>Support Coordination		   </a:t>
            </a:r>
          </a:p>
          <a:p>
            <a:pPr marL="0" indent="0">
              <a:buNone/>
            </a:pPr>
            <a:r>
              <a:rPr lang="en-US" b="0" dirty="0"/>
              <a:t>Behavior Analysis Services</a:t>
            </a:r>
          </a:p>
          <a:p>
            <a:pPr marL="0" indent="0">
              <a:buNone/>
            </a:pPr>
            <a:r>
              <a:rPr lang="en-US" b="0" dirty="0"/>
              <a:t>Behavior Assistant Services	    </a:t>
            </a:r>
          </a:p>
          <a:p>
            <a:pPr marL="0" indent="0">
              <a:buNone/>
            </a:pPr>
            <a:r>
              <a:rPr lang="en-US" b="0" dirty="0"/>
              <a:t>Live-in Residential Habilitation</a:t>
            </a:r>
          </a:p>
          <a:p>
            <a:pPr marL="0" indent="0">
              <a:buNone/>
            </a:pPr>
            <a:r>
              <a:rPr lang="en-US" b="0" dirty="0"/>
              <a:t>Behavioral-Focused Residential Habilitation</a:t>
            </a:r>
          </a:p>
          <a:p>
            <a:pPr marL="0" indent="0">
              <a:buNone/>
            </a:pPr>
            <a:r>
              <a:rPr lang="en-US" b="0" dirty="0"/>
              <a:t>Intensive-Behavioral Residential Habilitation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8A679-76B1-4A5C-AF8E-FC572F99BD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57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0" dirty="0"/>
              <a:t>What is Quality</a:t>
            </a:r>
            <a:r>
              <a:rPr lang="en-US" sz="1200" b="0" baseline="0" dirty="0"/>
              <a:t> Assurance?</a:t>
            </a:r>
            <a:endParaRPr lang="en-US" sz="1200" b="0" dirty="0"/>
          </a:p>
          <a:p>
            <a:pPr marL="0" indent="0">
              <a:buNone/>
            </a:pPr>
            <a:endParaRPr lang="en-US" sz="1200" b="0" dirty="0"/>
          </a:p>
          <a:p>
            <a:pPr marL="0" indent="0">
              <a:buNone/>
            </a:pPr>
            <a:r>
              <a:rPr lang="en-US" sz="1200" b="0" dirty="0"/>
              <a:t>Quality Assurance…Is the process used for determining the level of performance and compliance with program requirements for contracted provider services.</a:t>
            </a:r>
          </a:p>
          <a:p>
            <a:pPr marL="0" indent="0">
              <a:buNone/>
            </a:pPr>
            <a:endParaRPr lang="en-US" sz="1200" b="0" dirty="0"/>
          </a:p>
          <a:p>
            <a:pPr marL="0" indent="0">
              <a:buNone/>
            </a:pPr>
            <a:r>
              <a:rPr lang="en-US" sz="1200" b="0" dirty="0"/>
              <a:t>Quality</a:t>
            </a:r>
            <a:r>
              <a:rPr lang="en-US" sz="1200" b="0" baseline="0" dirty="0"/>
              <a:t> Assurance…</a:t>
            </a:r>
            <a:r>
              <a:rPr lang="en-US" sz="1200" b="0" dirty="0"/>
              <a:t>Can be achieved through anticipating possible problematic situations in effort to prevent errors.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8A679-76B1-4A5C-AF8E-FC572F99BD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2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0" dirty="0"/>
              <a:t>The</a:t>
            </a:r>
            <a:r>
              <a:rPr lang="en-US" sz="1200" b="0" baseline="0" dirty="0"/>
              <a:t> CMS Remediation Requirement…</a:t>
            </a:r>
            <a:endParaRPr lang="en-US" sz="1200" b="0" dirty="0"/>
          </a:p>
          <a:p>
            <a:pPr marL="0" indent="0">
              <a:buNone/>
            </a:pPr>
            <a:endParaRPr lang="en-US" sz="1200" b="0" dirty="0"/>
          </a:p>
          <a:p>
            <a:pPr marL="0" indent="0">
              <a:buNone/>
            </a:pPr>
            <a:r>
              <a:rPr lang="en-US" sz="1200" b="0" dirty="0"/>
              <a:t>It states in the State of Florida HCBS Waiver in Section 6 - H. </a:t>
            </a:r>
            <a:r>
              <a:rPr lang="en-US" sz="1200" b="0" u="sng" dirty="0"/>
              <a:t>Quality Improvement… </a:t>
            </a:r>
          </a:p>
          <a:p>
            <a:pPr marL="0" indent="0">
              <a:buNone/>
            </a:pPr>
            <a:endParaRPr lang="en-US" sz="1200" b="0" dirty="0"/>
          </a:p>
          <a:p>
            <a:pPr marL="0" indent="0">
              <a:buNone/>
            </a:pPr>
            <a:r>
              <a:rPr lang="en-US" sz="1200" b="0" dirty="0"/>
              <a:t>The State operates a formal comprehensive system to ensure that the Waiver 	</a:t>
            </a:r>
          </a:p>
          <a:p>
            <a:pPr marL="0" indent="0">
              <a:buNone/>
            </a:pPr>
            <a:r>
              <a:rPr lang="en-US" sz="1200" b="0" dirty="0"/>
              <a:t>meets the assurances and other requirements in the application.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8A679-76B1-4A5C-AF8E-FC572F99BD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11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/>
              <a:t>Through an ongoing process of </a:t>
            </a:r>
            <a:r>
              <a:rPr lang="en-US" b="0" u="sng" dirty="0"/>
              <a:t>Discovery</a:t>
            </a:r>
            <a:r>
              <a:rPr lang="en-US" b="0" dirty="0"/>
              <a:t>, </a:t>
            </a:r>
            <a:r>
              <a:rPr lang="en-US" b="0" u="sng" dirty="0"/>
              <a:t>Remediation</a:t>
            </a:r>
            <a:r>
              <a:rPr lang="en-US" b="0" dirty="0"/>
              <a:t> and </a:t>
            </a:r>
            <a:r>
              <a:rPr lang="en-US" b="0" u="sng" dirty="0"/>
              <a:t>Improvement</a:t>
            </a:r>
            <a:r>
              <a:rPr lang="en-US" b="0" dirty="0"/>
              <a:t>, </a:t>
            </a:r>
          </a:p>
          <a:p>
            <a:pPr marL="0" indent="0">
              <a:buNone/>
            </a:pPr>
            <a:r>
              <a:rPr lang="en-US" b="0" dirty="0"/>
              <a:t>the State assures the health and welfare of participants by monitoring</a:t>
            </a:r>
            <a:r>
              <a:rPr lang="en-US" b="0" baseline="0" dirty="0"/>
              <a:t> the following six areas…</a:t>
            </a:r>
            <a:endParaRPr lang="en-US" b="0" dirty="0"/>
          </a:p>
          <a:p>
            <a:pPr marL="0" indent="0">
              <a:buNone/>
            </a:pPr>
            <a:endParaRPr lang="en-US" sz="800" b="0" dirty="0"/>
          </a:p>
          <a:p>
            <a:pPr marL="0" indent="0">
              <a:buNone/>
            </a:pPr>
            <a:r>
              <a:rPr lang="en-US" b="0" dirty="0"/>
              <a:t>Level of Care Determinations</a:t>
            </a:r>
          </a:p>
          <a:p>
            <a:pPr marL="0" indent="0">
              <a:buNone/>
            </a:pPr>
            <a:r>
              <a:rPr lang="en-US" b="0" dirty="0"/>
              <a:t>Individual Plans and Services Delivery</a:t>
            </a:r>
          </a:p>
          <a:p>
            <a:pPr marL="0" indent="0">
              <a:buNone/>
            </a:pPr>
            <a:r>
              <a:rPr lang="en-US" b="0" dirty="0"/>
              <a:t>Provider Qualifications</a:t>
            </a:r>
          </a:p>
          <a:p>
            <a:pPr marL="0" indent="0">
              <a:buNone/>
            </a:pPr>
            <a:r>
              <a:rPr lang="en-US" b="0" dirty="0"/>
              <a:t>Participant Health and Welfare</a:t>
            </a:r>
          </a:p>
          <a:p>
            <a:pPr marL="0" indent="0">
              <a:buNone/>
            </a:pPr>
            <a:r>
              <a:rPr lang="en-US" b="0" dirty="0"/>
              <a:t>Financial Oversight</a:t>
            </a:r>
          </a:p>
          <a:p>
            <a:pPr marL="0" indent="0">
              <a:buNone/>
            </a:pPr>
            <a:r>
              <a:rPr lang="en-US" b="0" dirty="0"/>
              <a:t>Administrative Oversight of the Waiver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8A679-76B1-4A5C-AF8E-FC572F99BD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83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2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9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93200" y="1600200"/>
            <a:ext cx="27940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1600200"/>
            <a:ext cx="8178800" cy="4800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9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01600" y="6553200"/>
            <a:ext cx="11988800" cy="304800"/>
          </a:xfrm>
          <a:ln/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18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25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2057400"/>
            <a:ext cx="5384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2057400"/>
            <a:ext cx="5384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6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16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5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19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50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3" descr="swish-ppt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1600200"/>
            <a:ext cx="9753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2057400"/>
            <a:ext cx="10972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53200"/>
            <a:ext cx="1219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6B8ED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5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6267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6267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6267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6267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62672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62672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62672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62672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62672"/>
          </a:solidFill>
          <a:latin typeface="Verdana" pitchFamily="34" charset="0"/>
        </a:defRPr>
      </a:lvl9pPr>
    </p:titleStyle>
    <p:bodyStyle>
      <a:lvl1pPr marL="228600" indent="-228600" algn="l" rtl="0" eaLnBrk="0" fontAlgn="base" hangingPunct="0">
        <a:spcBef>
          <a:spcPct val="25000"/>
        </a:spcBef>
        <a:spcAft>
          <a:spcPct val="25000"/>
        </a:spcAft>
        <a:buClr>
          <a:srgbClr val="6B8ED1"/>
        </a:buClr>
        <a:buSzPct val="110000"/>
        <a:buChar char="•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25000"/>
        </a:spcBef>
        <a:spcAft>
          <a:spcPct val="25000"/>
        </a:spcAft>
        <a:buClr>
          <a:srgbClr val="6B8ED1"/>
        </a:buClr>
        <a:buSzPct val="110000"/>
        <a:buFont typeface="Webdings" panose="05030102010509060703" pitchFamily="18" charset="2"/>
        <a:buChar char="4"/>
        <a:defRPr sz="1400">
          <a:solidFill>
            <a:srgbClr val="000000"/>
          </a:solidFill>
          <a:latin typeface="+mn-lt"/>
        </a:defRPr>
      </a:lvl2pPr>
      <a:lvl3pPr marL="1085850" indent="-171450" algn="l" rtl="0" eaLnBrk="0" fontAlgn="base" hangingPunct="0">
        <a:spcBef>
          <a:spcPct val="25000"/>
        </a:spcBef>
        <a:spcAft>
          <a:spcPct val="25000"/>
        </a:spcAft>
        <a:buClr>
          <a:srgbClr val="6B8ED1"/>
        </a:buClr>
        <a:buSzPct val="75000"/>
        <a:buFont typeface="Wingdings" panose="05000000000000000000" pitchFamily="2" charset="2"/>
        <a:buChar char="n"/>
        <a:defRPr sz="12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&amp;ehk=rYx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&amp;ehk=cPkedpeg3VGlGYZ5UfrRyg&amp;r=0&amp;pid=OfficeInsert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&amp;ehk=oVpk3oNUs6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 bwMode="auto">
          <a:xfrm>
            <a:off x="2011680" y="3091546"/>
            <a:ext cx="8081010" cy="1068309"/>
          </a:xfrm>
          <a:prstGeom prst="roundRect">
            <a:avLst/>
          </a:prstGeom>
          <a:solidFill>
            <a:srgbClr val="99CCFF">
              <a:alpha val="50000"/>
            </a:srgbClr>
          </a:solidFill>
          <a:ln w="31750" cap="flat" cmpd="sng" algn="ctr">
            <a:solidFill>
              <a:srgbClr val="0030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52" name="Rectangle 13"/>
          <p:cNvSpPr>
            <a:spLocks noChangeArrowheads="1"/>
          </p:cNvSpPr>
          <p:nvPr/>
        </p:nvSpPr>
        <p:spPr bwMode="auto">
          <a:xfrm>
            <a:off x="1520190" y="3200399"/>
            <a:ext cx="8983980" cy="85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6B8ED1"/>
              </a:buClr>
              <a:buSzPct val="110000"/>
            </a:pPr>
            <a:r>
              <a:rPr lang="en-US" altLang="en-US" sz="4800" b="1" i="1" dirty="0">
                <a:solidFill>
                  <a:srgbClr val="000000"/>
                </a:solidFill>
                <a:latin typeface="Arial" panose="020B0604020202020204" pitchFamily="34" charset="0"/>
              </a:rPr>
              <a:t>The Remediation Process</a:t>
            </a:r>
          </a:p>
        </p:txBody>
      </p:sp>
      <p:sp>
        <p:nvSpPr>
          <p:cNvPr id="205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690577" y="4550734"/>
            <a:ext cx="9399181" cy="1573619"/>
          </a:xfrm>
        </p:spPr>
        <p:txBody>
          <a:bodyPr/>
          <a:lstStyle/>
          <a:p>
            <a:pPr marL="234950" indent="-234950"/>
            <a:endParaRPr lang="en-US" altLang="en-US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Rick Scott						        </a:t>
            </a:r>
            <a:r>
              <a: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Barbara Palmer</a:t>
            </a:r>
          </a:p>
          <a:p>
            <a:pPr marL="0" indent="0"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 Governor</a:t>
            </a:r>
            <a:r>
              <a:rPr lang="en-US" altLang="en-US" sz="1800" dirty="0">
                <a:latin typeface="Arial" panose="020B0604020202020204" pitchFamily="34" charset="0"/>
              </a:rPr>
              <a:t>					                       </a:t>
            </a:r>
            <a:r>
              <a: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APD Director</a:t>
            </a:r>
          </a:p>
        </p:txBody>
      </p:sp>
    </p:spTree>
    <p:extLst>
      <p:ext uri="{BB962C8B-B14F-4D97-AF65-F5344CB8AC3E}">
        <p14:creationId xmlns:p14="http://schemas.microsoft.com/office/powerpoint/2010/main" val="2845975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 bwMode="auto">
          <a:xfrm>
            <a:off x="1413164" y="2558473"/>
            <a:ext cx="9448800" cy="3318072"/>
          </a:xfrm>
          <a:prstGeom prst="roundRect">
            <a:avLst/>
          </a:prstGeom>
          <a:solidFill>
            <a:srgbClr val="99CCFF">
              <a:alpha val="50000"/>
            </a:srgbClr>
          </a:solidFill>
          <a:ln w="31750" cap="flat" cmpd="sng" algn="ctr">
            <a:solidFill>
              <a:srgbClr val="0030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dirty="0"/>
              <a:t>	</a:t>
            </a:r>
          </a:p>
          <a:p>
            <a:pPr marL="0" indent="0">
              <a:buNone/>
            </a:pPr>
            <a:r>
              <a:rPr lang="en-US" b="1" dirty="0"/>
              <a:t>	Section 6 - H. </a:t>
            </a:r>
            <a:r>
              <a:rPr lang="en-US" b="1" u="sng" dirty="0"/>
              <a:t>Quality Improvement (continued)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	The State assures that </a:t>
            </a:r>
            <a:r>
              <a:rPr lang="en-US" b="1" u="sng" dirty="0"/>
              <a:t>ALL</a:t>
            </a:r>
            <a:r>
              <a:rPr lang="en-US" b="1" dirty="0"/>
              <a:t> problems identified through its discovery</a:t>
            </a:r>
          </a:p>
          <a:p>
            <a:pPr marL="0" indent="0">
              <a:buNone/>
            </a:pPr>
            <a:r>
              <a:rPr lang="en-US" b="1" dirty="0"/>
              <a:t>	processes are addressed in an appropriate and timely manner, consistent  </a:t>
            </a:r>
          </a:p>
          <a:p>
            <a:pPr marL="0" indent="0">
              <a:buNone/>
            </a:pPr>
            <a:r>
              <a:rPr lang="en-US" b="1" dirty="0"/>
              <a:t>	with the severity and nature of the problem.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				        </a:t>
            </a:r>
            <a:r>
              <a:rPr lang="en-US" sz="2400" b="1" dirty="0"/>
              <a:t>ALL  =  100%</a:t>
            </a:r>
          </a:p>
          <a:p>
            <a:pPr marL="0" indent="0">
              <a:buNone/>
            </a:pPr>
            <a:r>
              <a:rPr lang="en-US" b="1" dirty="0"/>
              <a:t>	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1516" y="1600200"/>
            <a:ext cx="4774019" cy="381000"/>
          </a:xfrm>
        </p:spPr>
        <p:txBody>
          <a:bodyPr/>
          <a:lstStyle/>
          <a:p>
            <a:r>
              <a:rPr lang="en-US" dirty="0"/>
              <a:t>CMS Remediation Requirement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796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 bwMode="auto">
          <a:xfrm>
            <a:off x="1431636" y="2927927"/>
            <a:ext cx="8783782" cy="2078182"/>
          </a:xfrm>
          <a:prstGeom prst="roundRect">
            <a:avLst/>
          </a:prstGeom>
          <a:solidFill>
            <a:srgbClr val="99CCFF">
              <a:alpha val="50000"/>
            </a:srgbClr>
          </a:solidFill>
          <a:ln w="31750" cap="flat" cmpd="sng" algn="ctr">
            <a:solidFill>
              <a:srgbClr val="0030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dirty="0"/>
              <a:t>	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dirty="0"/>
              <a:t>	Section 6 - H. </a:t>
            </a:r>
            <a:r>
              <a:rPr lang="en-US" b="1" u="sng" dirty="0"/>
              <a:t>Quality Improvement (continued)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	During the period that the Waiver is in effect, the State will implement</a:t>
            </a:r>
          </a:p>
          <a:p>
            <a:pPr marL="0" indent="0">
              <a:buNone/>
            </a:pPr>
            <a:r>
              <a:rPr lang="en-US" b="1" dirty="0"/>
              <a:t>	the Quality Improvement Strategy.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1516" y="1600200"/>
            <a:ext cx="4774019" cy="381000"/>
          </a:xfrm>
        </p:spPr>
        <p:txBody>
          <a:bodyPr/>
          <a:lstStyle/>
          <a:p>
            <a:r>
              <a:rPr lang="en-US" dirty="0"/>
              <a:t>CMS Remediation Requirement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06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 bwMode="auto">
          <a:xfrm>
            <a:off x="2299855" y="3260436"/>
            <a:ext cx="7352145" cy="1607128"/>
          </a:xfrm>
          <a:prstGeom prst="roundRect">
            <a:avLst/>
          </a:prstGeom>
          <a:solidFill>
            <a:srgbClr val="99CCFF">
              <a:alpha val="50000"/>
            </a:srgbClr>
          </a:solidFill>
          <a:ln w="31750" cap="flat" cmpd="sng" algn="ctr">
            <a:solidFill>
              <a:srgbClr val="0030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1665" y="1600200"/>
            <a:ext cx="6028661" cy="381000"/>
          </a:xfrm>
        </p:spPr>
        <p:txBody>
          <a:bodyPr/>
          <a:lstStyle/>
          <a:p>
            <a:r>
              <a:rPr lang="en-US" dirty="0"/>
              <a:t>APD Quality Improvement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dirty="0"/>
              <a:t>	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		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		#4-0007 Quality Management Policy Operating Procedure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			Approved Amended Date: April, 21 2014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		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9029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 bwMode="auto">
          <a:xfrm>
            <a:off x="2004291" y="2817091"/>
            <a:ext cx="8626764" cy="2503054"/>
          </a:xfrm>
          <a:prstGeom prst="roundRect">
            <a:avLst/>
          </a:prstGeom>
          <a:solidFill>
            <a:srgbClr val="99CCFF">
              <a:alpha val="50000"/>
            </a:srgbClr>
          </a:solidFill>
          <a:ln w="31750" cap="flat" cmpd="sng" algn="ctr">
            <a:solidFill>
              <a:srgbClr val="0030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2660" y="1600200"/>
            <a:ext cx="5677787" cy="381000"/>
          </a:xfrm>
        </p:spPr>
        <p:txBody>
          <a:bodyPr/>
          <a:lstStyle/>
          <a:p>
            <a:r>
              <a:rPr lang="en-US" dirty="0"/>
              <a:t>APD Quality Management Process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dirty="0"/>
              <a:t>	</a:t>
            </a:r>
          </a:p>
          <a:p>
            <a:pPr marL="0" indent="0">
              <a:buNone/>
            </a:pPr>
            <a:r>
              <a:rPr lang="en-US" b="1" dirty="0"/>
              <a:t>	</a:t>
            </a:r>
          </a:p>
          <a:p>
            <a:pPr marL="0" indent="0">
              <a:buNone/>
            </a:pPr>
            <a:r>
              <a:rPr lang="en-US" b="1" dirty="0"/>
              <a:t>		APD’s Quality Management Process has three distinct functions: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			A.	Discovery</a:t>
            </a:r>
          </a:p>
          <a:p>
            <a:pPr marL="0" indent="0">
              <a:buNone/>
            </a:pPr>
            <a:r>
              <a:rPr lang="en-US" b="1" dirty="0"/>
              <a:t>			B.	Remediation</a:t>
            </a:r>
          </a:p>
          <a:p>
            <a:pPr marL="0" indent="0">
              <a:buNone/>
            </a:pPr>
            <a:r>
              <a:rPr lang="en-US" b="1" dirty="0"/>
              <a:t>			C.	Improvement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		</a:t>
            </a:r>
          </a:p>
          <a:p>
            <a:pPr marL="0" indent="0">
              <a:buNone/>
            </a:pPr>
            <a:r>
              <a:rPr lang="en-US" b="1" dirty="0"/>
              <a:t>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defRPr/>
            </a:pPr>
            <a:endParaRPr lang="en-US" dirty="0"/>
          </a:p>
        </p:txBody>
      </p:sp>
      <p:pic>
        <p:nvPicPr>
          <p:cNvPr id="6" name="Picture 5" descr="Entrenamiento de Continuidad: Cómo Ganar Capacidad | Eva López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764" y="4039751"/>
            <a:ext cx="2148031" cy="204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32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 bwMode="auto">
          <a:xfrm>
            <a:off x="2078181" y="3519055"/>
            <a:ext cx="8248073" cy="1505527"/>
          </a:xfrm>
          <a:prstGeom prst="roundRect">
            <a:avLst/>
          </a:prstGeom>
          <a:solidFill>
            <a:srgbClr val="99CCFF">
              <a:alpha val="50000"/>
            </a:srgbClr>
          </a:solidFill>
          <a:ln w="31750" cap="flat" cmpd="sng" algn="ctr">
            <a:solidFill>
              <a:srgbClr val="0030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dirty="0"/>
              <a:t>	</a:t>
            </a:r>
          </a:p>
          <a:p>
            <a:pPr marL="0" indent="0">
              <a:buNone/>
            </a:pPr>
            <a:r>
              <a:rPr lang="en-US" b="1" dirty="0"/>
              <a:t>	</a:t>
            </a:r>
          </a:p>
          <a:p>
            <a:pPr marL="0" indent="0">
              <a:buNone/>
            </a:pPr>
            <a:r>
              <a:rPr lang="en-US" b="1" dirty="0"/>
              <a:t>		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				</a:t>
            </a:r>
            <a:r>
              <a:rPr lang="en-US" sz="3200" b="1" dirty="0"/>
              <a:t>A.  Discovery</a:t>
            </a:r>
          </a:p>
          <a:p>
            <a:pPr marL="0" indent="0">
              <a:buNone/>
            </a:pPr>
            <a:r>
              <a:rPr lang="en-US" b="1" dirty="0"/>
              <a:t>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742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 bwMode="auto">
          <a:xfrm>
            <a:off x="2078181" y="2881745"/>
            <a:ext cx="8248073" cy="2235200"/>
          </a:xfrm>
          <a:prstGeom prst="roundRect">
            <a:avLst/>
          </a:prstGeom>
          <a:solidFill>
            <a:srgbClr val="99CCFF">
              <a:alpha val="50000"/>
            </a:srgbClr>
          </a:solidFill>
          <a:ln w="31750" cap="flat" cmpd="sng" algn="ctr">
            <a:solidFill>
              <a:srgbClr val="0030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dirty="0"/>
              <a:t>	</a:t>
            </a:r>
          </a:p>
          <a:p>
            <a:pPr marL="0" indent="0">
              <a:buNone/>
            </a:pPr>
            <a:r>
              <a:rPr lang="en-US" b="1" dirty="0"/>
              <a:t>	</a:t>
            </a:r>
          </a:p>
          <a:p>
            <a:pPr marL="0" indent="0">
              <a:buNone/>
            </a:pPr>
            <a:r>
              <a:rPr lang="en-US" b="1" dirty="0"/>
              <a:t>		</a:t>
            </a:r>
            <a:r>
              <a:rPr lang="en-US" b="1" u="sng" dirty="0"/>
              <a:t>What is discovery?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		A discovery is a finding that resulted from a third party Quality </a:t>
            </a:r>
          </a:p>
          <a:p>
            <a:pPr marL="0" indent="0">
              <a:buNone/>
            </a:pPr>
            <a:r>
              <a:rPr lang="en-US" b="1" dirty="0"/>
              <a:t>		Improvement Organization (QIO) review or other sources.			</a:t>
            </a:r>
          </a:p>
          <a:p>
            <a:pPr marL="0" indent="0">
              <a:buNone/>
            </a:pPr>
            <a:r>
              <a:rPr lang="en-US" b="1" dirty="0"/>
              <a:t>	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2512" y="1600200"/>
            <a:ext cx="3168503" cy="381000"/>
          </a:xfrm>
        </p:spPr>
        <p:txBody>
          <a:bodyPr/>
          <a:lstStyle/>
          <a:p>
            <a:r>
              <a:rPr lang="en-US" dirty="0"/>
              <a:t>A.  Discovery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309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 bwMode="auto">
          <a:xfrm>
            <a:off x="1422400" y="2558473"/>
            <a:ext cx="9605818" cy="3343563"/>
          </a:xfrm>
          <a:prstGeom prst="roundRect">
            <a:avLst/>
          </a:prstGeom>
          <a:solidFill>
            <a:srgbClr val="99CCFF">
              <a:alpha val="50000"/>
            </a:srgbClr>
          </a:solidFill>
          <a:ln w="31750" cap="flat" cmpd="sng" algn="ctr">
            <a:solidFill>
              <a:srgbClr val="0030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1247" y="1600200"/>
            <a:ext cx="3189768" cy="381000"/>
          </a:xfrm>
        </p:spPr>
        <p:txBody>
          <a:bodyPr/>
          <a:lstStyle/>
          <a:p>
            <a:r>
              <a:rPr lang="en-US" dirty="0"/>
              <a:t>A.  Discovery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dirty="0"/>
              <a:t>	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u="sng" dirty="0"/>
              <a:t>Discovery Sources</a:t>
            </a:r>
          </a:p>
          <a:p>
            <a:pPr marL="0" indent="0">
              <a:buNone/>
            </a:pPr>
            <a:r>
              <a:rPr lang="en-US" b="1" dirty="0"/>
              <a:t>	</a:t>
            </a:r>
          </a:p>
          <a:p>
            <a:pPr marL="0" indent="0">
              <a:buNone/>
            </a:pPr>
            <a:r>
              <a:rPr lang="en-US" b="1" dirty="0"/>
              <a:t>		Quality Improvement Organization (QIO) Discovery </a:t>
            </a:r>
          </a:p>
          <a:p>
            <a:pPr marL="0" indent="0">
              <a:buNone/>
            </a:pPr>
            <a:r>
              <a:rPr lang="en-US" b="1" dirty="0"/>
              <a:t>		(currently Delmarva Foundation)</a:t>
            </a:r>
          </a:p>
          <a:p>
            <a:pPr marL="0" indent="0">
              <a:buNone/>
            </a:pP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 The Provider Discovery Review (PDR) Process	</a:t>
            </a:r>
          </a:p>
          <a:p>
            <a:pPr marL="0" indent="0">
              <a:buNone/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 The Person Centered Review (PCR) Process</a:t>
            </a:r>
          </a:p>
          <a:p>
            <a:pPr marL="0" indent="0">
              <a:buNone/>
            </a:pPr>
            <a:r>
              <a:rPr lang="en-US" b="1" dirty="0"/>
              <a:t>			</a:t>
            </a:r>
          </a:p>
          <a:p>
            <a:pPr marL="0" indent="0">
              <a:buNone/>
            </a:pPr>
            <a:r>
              <a:rPr lang="en-US" b="1" dirty="0"/>
              <a:t>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defRPr/>
            </a:pPr>
            <a:endParaRPr lang="en-US" dirty="0"/>
          </a:p>
        </p:txBody>
      </p:sp>
      <p:pic>
        <p:nvPicPr>
          <p:cNvPr id="5" name="Graphic 4" descr="Checklis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H="1" flipV="1">
            <a:off x="9171385" y="3472873"/>
            <a:ext cx="1963251" cy="180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19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 bwMode="auto">
          <a:xfrm>
            <a:off x="1357745" y="2576945"/>
            <a:ext cx="10095346" cy="3694546"/>
          </a:xfrm>
          <a:prstGeom prst="roundRect">
            <a:avLst/>
          </a:prstGeom>
          <a:solidFill>
            <a:srgbClr val="99CCFF">
              <a:alpha val="50000"/>
            </a:srgbClr>
          </a:solidFill>
          <a:ln w="31750" cap="flat" cmpd="sng" algn="ctr">
            <a:solidFill>
              <a:srgbClr val="0030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1246" y="1600200"/>
            <a:ext cx="4859079" cy="381000"/>
          </a:xfrm>
        </p:spPr>
        <p:txBody>
          <a:bodyPr/>
          <a:lstStyle/>
          <a:p>
            <a:r>
              <a:rPr lang="en-US" dirty="0"/>
              <a:t>A.  Discovery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		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u="sng" dirty="0"/>
              <a:t>Other Discovery Sources 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dirty="0"/>
              <a:t>	- APD Audits			- Inspector General Audits</a:t>
            </a:r>
          </a:p>
          <a:p>
            <a:pPr marL="0" indent="0">
              <a:buNone/>
            </a:pPr>
            <a:r>
              <a:rPr lang="en-US" b="1" dirty="0"/>
              <a:t>	- Complaints			- Abuse Investigations</a:t>
            </a:r>
          </a:p>
          <a:p>
            <a:pPr marL="0" indent="0">
              <a:buNone/>
            </a:pPr>
            <a:r>
              <a:rPr lang="en-US" b="1" dirty="0"/>
              <a:t>	- Cost Plan Reviews		- Expenditure Analysis</a:t>
            </a:r>
          </a:p>
          <a:p>
            <a:pPr marL="0" indent="0">
              <a:buNone/>
            </a:pPr>
            <a:r>
              <a:rPr lang="en-US" b="1" dirty="0"/>
              <a:t>	- Reactive Strategies</a:t>
            </a:r>
          </a:p>
          <a:p>
            <a:pPr marL="0" indent="0">
              <a:buNone/>
            </a:pPr>
            <a:r>
              <a:rPr lang="en-US" b="1" dirty="0"/>
              <a:t>	- AHCA Medicaid Program Integrity (MPI) Audits/Inspections</a:t>
            </a:r>
          </a:p>
          <a:p>
            <a:pPr marL="0" indent="0">
              <a:buNone/>
            </a:pPr>
            <a:r>
              <a:rPr lang="en-US" b="1" dirty="0"/>
              <a:t>	- Medicaid Fraud Control Unit (MFCU) Audits/Inspections</a:t>
            </a:r>
          </a:p>
          <a:p>
            <a:pPr marL="0" indent="0">
              <a:buNone/>
            </a:pPr>
            <a:r>
              <a:rPr lang="en-US" b="1" dirty="0"/>
              <a:t>	- Florida Administrative Code Violations</a:t>
            </a:r>
          </a:p>
          <a:p>
            <a:pPr marL="0" indent="0">
              <a:buNone/>
            </a:pPr>
            <a:r>
              <a:rPr lang="en-US" b="1" dirty="0"/>
              <a:t>								</a:t>
            </a:r>
          </a:p>
          <a:p>
            <a:pPr marL="0" indent="0">
              <a:buNone/>
            </a:pPr>
            <a:r>
              <a:rPr lang="en-US" b="1" dirty="0"/>
              <a:t>	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defRPr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749" y="3408809"/>
            <a:ext cx="1839433" cy="203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39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 bwMode="auto">
          <a:xfrm>
            <a:off x="2078181" y="3519055"/>
            <a:ext cx="8248073" cy="1505527"/>
          </a:xfrm>
          <a:prstGeom prst="roundRect">
            <a:avLst/>
          </a:prstGeom>
          <a:solidFill>
            <a:srgbClr val="99CCFF">
              <a:alpha val="50000"/>
            </a:srgbClr>
          </a:solidFill>
          <a:ln w="31750" cap="flat" cmpd="sng" algn="ctr">
            <a:solidFill>
              <a:srgbClr val="0030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dirty="0"/>
              <a:t>	</a:t>
            </a:r>
          </a:p>
          <a:p>
            <a:pPr marL="0" indent="0">
              <a:buNone/>
            </a:pPr>
            <a:r>
              <a:rPr lang="en-US" b="1" dirty="0"/>
              <a:t>	</a:t>
            </a:r>
          </a:p>
          <a:p>
            <a:pPr marL="0" indent="0">
              <a:buNone/>
            </a:pPr>
            <a:r>
              <a:rPr lang="en-US" b="1" dirty="0"/>
              <a:t>		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				</a:t>
            </a:r>
            <a:r>
              <a:rPr lang="en-US" sz="3200" b="1" dirty="0"/>
              <a:t>B.  Remediation</a:t>
            </a:r>
          </a:p>
          <a:p>
            <a:pPr marL="0" indent="0">
              <a:buNone/>
            </a:pPr>
            <a:r>
              <a:rPr lang="en-US" b="1" dirty="0"/>
              <a:t>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163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 bwMode="auto">
          <a:xfrm>
            <a:off x="1468582" y="2817091"/>
            <a:ext cx="9134763" cy="2246399"/>
          </a:xfrm>
          <a:prstGeom prst="roundRect">
            <a:avLst/>
          </a:prstGeom>
          <a:solidFill>
            <a:srgbClr val="99CCFF">
              <a:alpha val="50000"/>
            </a:srgbClr>
          </a:solidFill>
          <a:ln w="31750" cap="flat" cmpd="sng" algn="ctr">
            <a:solidFill>
              <a:srgbClr val="0030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u="sng" dirty="0"/>
              <a:t>What is remediation? 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			The act of correcting cited deficiencies identified </a:t>
            </a:r>
          </a:p>
          <a:p>
            <a:pPr marL="0" indent="0">
              <a:buNone/>
            </a:pPr>
            <a:r>
              <a:rPr lang="en-US" b="1" dirty="0"/>
              <a:t>			during a review, audit, or finding from other sources.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4415" y="1524000"/>
            <a:ext cx="3818312" cy="533400"/>
          </a:xfrm>
        </p:spPr>
        <p:txBody>
          <a:bodyPr/>
          <a:lstStyle/>
          <a:p>
            <a:r>
              <a:rPr lang="en-US" dirty="0"/>
              <a:t>B.  Remediation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494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 bwMode="auto">
          <a:xfrm>
            <a:off x="3349782" y="2489703"/>
            <a:ext cx="5975287" cy="2231153"/>
          </a:xfrm>
          <a:prstGeom prst="roundRect">
            <a:avLst/>
          </a:prstGeom>
          <a:solidFill>
            <a:srgbClr val="99CCFF">
              <a:alpha val="50000"/>
            </a:srgbClr>
          </a:solidFill>
          <a:ln w="31750" cap="flat" cmpd="sng" algn="ctr">
            <a:solidFill>
              <a:srgbClr val="0030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615608" y="2615608"/>
            <a:ext cx="7379417" cy="2105248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Beth Mann Pace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Quality Assurance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Quality Management Division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Agency for Persons with Disabilities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860698" y="4513521"/>
            <a:ext cx="8534400" cy="1752600"/>
          </a:xfrm>
        </p:spPr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602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 bwMode="auto">
          <a:xfrm>
            <a:off x="1394691" y="2521527"/>
            <a:ext cx="10141527" cy="2992582"/>
          </a:xfrm>
          <a:prstGeom prst="roundRect">
            <a:avLst/>
          </a:prstGeom>
          <a:solidFill>
            <a:srgbClr val="99CCFF">
              <a:alpha val="50000"/>
            </a:srgbClr>
          </a:solidFill>
          <a:ln w="31750" cap="flat" cmpd="sng" algn="ctr">
            <a:solidFill>
              <a:srgbClr val="0030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4415" y="1524000"/>
            <a:ext cx="3818312" cy="533400"/>
          </a:xfrm>
        </p:spPr>
        <p:txBody>
          <a:bodyPr/>
          <a:lstStyle/>
          <a:p>
            <a:r>
              <a:rPr lang="en-US" dirty="0"/>
              <a:t>B.  Remediation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	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u="sng" dirty="0"/>
              <a:t>What is remediated? 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		1.  All deficiencies and “not met” standards identified during a QIO review </a:t>
            </a:r>
          </a:p>
          <a:p>
            <a:pPr marL="0" indent="0">
              <a:buNone/>
            </a:pPr>
            <a:r>
              <a:rPr lang="en-US" b="1" dirty="0"/>
              <a:t>		2.  All Alerts identified during QIO reviews</a:t>
            </a:r>
          </a:p>
          <a:p>
            <a:pPr marL="0" indent="0">
              <a:buNone/>
            </a:pPr>
            <a:r>
              <a:rPr lang="en-US" b="1" dirty="0"/>
              <a:t>		3.  All findings during an APD audit</a:t>
            </a:r>
          </a:p>
          <a:p>
            <a:pPr marL="0" indent="0">
              <a:buNone/>
            </a:pPr>
            <a:r>
              <a:rPr lang="en-US" b="1" dirty="0"/>
              <a:t>		4.  All findings from other sources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45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 bwMode="auto">
          <a:xfrm>
            <a:off x="1533236" y="2918692"/>
            <a:ext cx="9124604" cy="2720108"/>
          </a:xfrm>
          <a:prstGeom prst="roundRect">
            <a:avLst/>
          </a:prstGeom>
          <a:solidFill>
            <a:srgbClr val="99CCFF">
              <a:alpha val="50000"/>
            </a:srgbClr>
          </a:solidFill>
          <a:ln w="31750" cap="flat" cmpd="sng" algn="ctr">
            <a:solidFill>
              <a:srgbClr val="0030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	</a:t>
            </a:r>
          </a:p>
          <a:p>
            <a:pPr marL="0" indent="0">
              <a:buNone/>
            </a:pPr>
            <a:r>
              <a:rPr lang="en-US" b="1" dirty="0"/>
              <a:t>	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u="sng" dirty="0"/>
              <a:t>What Does That Mean?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dirty="0"/>
              <a:t>		Per the HCBS 1915(c) Waiver, Section 6 H. – Quality Improvement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		The expectation is that </a:t>
            </a:r>
            <a:r>
              <a:rPr lang="en-US" b="1" u="sng" dirty="0"/>
              <a:t>ALL</a:t>
            </a:r>
            <a:r>
              <a:rPr lang="en-US" b="1" dirty="0"/>
              <a:t> deficiencies are to be </a:t>
            </a:r>
            <a:r>
              <a:rPr lang="en-US" b="1" u="sng" dirty="0"/>
              <a:t>fully corrected</a:t>
            </a:r>
            <a:r>
              <a:rPr lang="en-US" b="1" dirty="0"/>
              <a:t> </a:t>
            </a:r>
          </a:p>
          <a:p>
            <a:pPr marL="0" indent="0">
              <a:buNone/>
            </a:pPr>
            <a:r>
              <a:rPr lang="en-US" b="1" dirty="0"/>
              <a:t>		to remain CMS compliant.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4415" y="1524000"/>
            <a:ext cx="3818312" cy="533400"/>
          </a:xfrm>
        </p:spPr>
        <p:txBody>
          <a:bodyPr/>
          <a:lstStyle/>
          <a:p>
            <a:r>
              <a:rPr lang="en-US" dirty="0"/>
              <a:t>B.  Remediation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254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 bwMode="auto">
          <a:xfrm>
            <a:off x="1450109" y="2863273"/>
            <a:ext cx="9799782" cy="2835563"/>
          </a:xfrm>
          <a:prstGeom prst="roundRect">
            <a:avLst/>
          </a:prstGeom>
          <a:solidFill>
            <a:srgbClr val="99CCFF">
              <a:alpha val="50000"/>
            </a:srgbClr>
          </a:solidFill>
          <a:ln w="31750" cap="flat" cmpd="sng" algn="ctr">
            <a:solidFill>
              <a:srgbClr val="0030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4415" y="1524000"/>
            <a:ext cx="3818312" cy="533400"/>
          </a:xfrm>
        </p:spPr>
        <p:txBody>
          <a:bodyPr/>
          <a:lstStyle/>
          <a:p>
            <a:r>
              <a:rPr lang="en-US" dirty="0"/>
              <a:t>B.  Remediation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b="1" dirty="0"/>
              <a:t>	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u="sng" dirty="0"/>
              <a:t>Plan of Remediation (POR)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		A Plan of Remediation is an </a:t>
            </a:r>
            <a:r>
              <a:rPr lang="en-US" b="1" u="sng" dirty="0"/>
              <a:t>action plan</a:t>
            </a:r>
            <a:r>
              <a:rPr lang="en-US" b="1" dirty="0"/>
              <a:t> that is submitted by a provider</a:t>
            </a:r>
          </a:p>
          <a:p>
            <a:pPr marL="0" indent="0">
              <a:buNone/>
            </a:pPr>
            <a:r>
              <a:rPr lang="en-US" b="1" dirty="0"/>
              <a:t>		or WSC that addresses all “not met” standards cited, Alerts,</a:t>
            </a:r>
          </a:p>
          <a:p>
            <a:pPr marL="0" indent="0">
              <a:buNone/>
            </a:pPr>
            <a:r>
              <a:rPr lang="en-US" b="1" dirty="0"/>
              <a:t>		complaints, audits, or other items cited as out of compliance during </a:t>
            </a:r>
          </a:p>
          <a:p>
            <a:pPr marL="0" indent="0">
              <a:buNone/>
            </a:pPr>
            <a:r>
              <a:rPr lang="en-US" b="1" dirty="0"/>
              <a:t>		a provider review.</a:t>
            </a:r>
          </a:p>
          <a:p>
            <a:pPr marL="0" indent="0">
              <a:buNone/>
            </a:pPr>
            <a:r>
              <a:rPr lang="en-US" b="1" dirty="0"/>
              <a:t>	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20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 bwMode="auto">
          <a:xfrm>
            <a:off x="1450109" y="2863273"/>
            <a:ext cx="9799782" cy="2262909"/>
          </a:xfrm>
          <a:prstGeom prst="roundRect">
            <a:avLst/>
          </a:prstGeom>
          <a:solidFill>
            <a:srgbClr val="99CCFF">
              <a:alpha val="50000"/>
            </a:srgbClr>
          </a:solidFill>
          <a:ln w="31750" cap="flat" cmpd="sng" algn="ctr">
            <a:solidFill>
              <a:srgbClr val="0030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b="1" dirty="0"/>
              <a:t>	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u="sng" dirty="0"/>
              <a:t>Plan of Remediation (POR) (continued)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		APD utilizes the POR to track and ensure all citations and complaints </a:t>
            </a:r>
          </a:p>
          <a:p>
            <a:pPr marL="0" indent="0">
              <a:buNone/>
            </a:pPr>
            <a:r>
              <a:rPr lang="en-US" b="1" dirty="0"/>
              <a:t>		identified are addressed and resolved by a provider or WSC.	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4415" y="1524000"/>
            <a:ext cx="3818312" cy="533400"/>
          </a:xfrm>
        </p:spPr>
        <p:txBody>
          <a:bodyPr/>
          <a:lstStyle/>
          <a:p>
            <a:r>
              <a:rPr lang="en-US" dirty="0"/>
              <a:t>B.  Remediation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136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 bwMode="auto">
          <a:xfrm>
            <a:off x="1440873" y="2983345"/>
            <a:ext cx="9088582" cy="2650837"/>
          </a:xfrm>
          <a:prstGeom prst="roundRect">
            <a:avLst/>
          </a:prstGeom>
          <a:solidFill>
            <a:srgbClr val="99CCFF">
              <a:alpha val="50000"/>
            </a:srgbClr>
          </a:solidFill>
          <a:ln w="31750" cap="flat" cmpd="sng" algn="ctr">
            <a:solidFill>
              <a:srgbClr val="0030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4415" y="1524000"/>
            <a:ext cx="3818312" cy="533400"/>
          </a:xfrm>
        </p:spPr>
        <p:txBody>
          <a:bodyPr/>
          <a:lstStyle/>
          <a:p>
            <a:r>
              <a:rPr lang="en-US" dirty="0"/>
              <a:t>B.  Remediation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b="1" dirty="0"/>
              <a:t>	</a:t>
            </a:r>
          </a:p>
          <a:p>
            <a:pPr marL="0" indent="0">
              <a:buNone/>
            </a:pPr>
            <a:r>
              <a:rPr lang="en-US" b="1" dirty="0"/>
              <a:t>	Remediation Processes: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b="1" dirty="0"/>
              <a:t>		1.  Alert remediation process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b="1" dirty="0"/>
              <a:t>		2.  PDR/PCR remediation process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b="1" dirty="0"/>
              <a:t>		3.  All other discovery sources remediation process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	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387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 bwMode="auto">
          <a:xfrm>
            <a:off x="1357745" y="2613891"/>
            <a:ext cx="9688946" cy="3186545"/>
          </a:xfrm>
          <a:prstGeom prst="roundRect">
            <a:avLst/>
          </a:prstGeom>
          <a:solidFill>
            <a:srgbClr val="99CCFF">
              <a:alpha val="50000"/>
            </a:srgbClr>
          </a:solidFill>
          <a:ln w="31750" cap="flat" cmpd="sng" algn="ctr">
            <a:solidFill>
              <a:srgbClr val="0030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4415" y="1524000"/>
            <a:ext cx="3818312" cy="533400"/>
          </a:xfrm>
        </p:spPr>
        <p:txBody>
          <a:bodyPr/>
          <a:lstStyle/>
          <a:p>
            <a:r>
              <a:rPr lang="en-US" dirty="0"/>
              <a:t>B.  Remediation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u="sng" dirty="0"/>
              <a:t>Alert Remediation Process</a:t>
            </a:r>
          </a:p>
          <a:p>
            <a:pPr marL="0" indent="0">
              <a:buNone/>
            </a:pPr>
            <a:endParaRPr lang="en-US" sz="300" b="1" dirty="0"/>
          </a:p>
          <a:p>
            <a:pPr marL="0" indent="0">
              <a:buNone/>
            </a:pPr>
            <a:r>
              <a:rPr lang="en-US" b="1" dirty="0"/>
              <a:t>		1.  APD receives Alert; reviews, contacts provider, and creates POR</a:t>
            </a:r>
          </a:p>
          <a:p>
            <a:pPr marL="0" indent="0">
              <a:buNone/>
            </a:pPr>
            <a:r>
              <a:rPr lang="en-US" b="1" dirty="0"/>
              <a:t>		2.  APD staff assigns remediation tracking number </a:t>
            </a:r>
          </a:p>
          <a:p>
            <a:pPr marL="0" indent="0">
              <a:buNone/>
            </a:pPr>
            <a:r>
              <a:rPr lang="en-US" b="1" dirty="0"/>
              <a:t>		3.  An Alert plan of remediation form is issued to provider by APD </a:t>
            </a:r>
          </a:p>
          <a:p>
            <a:pPr marL="0" indent="0">
              <a:buNone/>
            </a:pPr>
            <a:r>
              <a:rPr lang="en-US" b="1" dirty="0"/>
              <a:t>                               region staff</a:t>
            </a:r>
          </a:p>
          <a:p>
            <a:pPr marL="0" indent="0">
              <a:buNone/>
            </a:pPr>
            <a:r>
              <a:rPr lang="en-US" b="1" dirty="0"/>
              <a:t>		4.  Time frame:  </a:t>
            </a:r>
          </a:p>
          <a:p>
            <a:pPr marL="0" indent="0">
              <a:buNone/>
            </a:pPr>
            <a:r>
              <a:rPr lang="en-US" b="1" dirty="0"/>
              <a:t>			a.  24 hours to correct</a:t>
            </a:r>
          </a:p>
          <a:p>
            <a:pPr marL="0" indent="0">
              <a:buNone/>
            </a:pPr>
            <a:r>
              <a:rPr lang="en-US" b="1" dirty="0"/>
              <a:t>			b.  Up to 7 days to complete the Plan of Remediation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	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995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 bwMode="auto">
          <a:xfrm>
            <a:off x="1366982" y="2590800"/>
            <a:ext cx="9365674" cy="2926080"/>
          </a:xfrm>
          <a:prstGeom prst="roundRect">
            <a:avLst/>
          </a:prstGeom>
          <a:solidFill>
            <a:srgbClr val="99CCFF">
              <a:alpha val="50000"/>
            </a:srgbClr>
          </a:solidFill>
          <a:ln w="31750" cap="flat" cmpd="sng" algn="ctr">
            <a:solidFill>
              <a:srgbClr val="0030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4415" y="1524000"/>
            <a:ext cx="3818312" cy="533400"/>
          </a:xfrm>
        </p:spPr>
        <p:txBody>
          <a:bodyPr/>
          <a:lstStyle/>
          <a:p>
            <a:r>
              <a:rPr lang="en-US" dirty="0"/>
              <a:t>B.  Remediation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u="sng" dirty="0"/>
              <a:t>PDR/PCR Remediation Process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b="1" dirty="0"/>
              <a:t>		1.  APD region staff receives PDR or PCR and reviews</a:t>
            </a:r>
          </a:p>
          <a:p>
            <a:pPr marL="0" indent="0">
              <a:buNone/>
            </a:pPr>
            <a:r>
              <a:rPr lang="en-US" b="1" dirty="0"/>
              <a:t>		2.  Staff assigns remediation tracking number </a:t>
            </a:r>
          </a:p>
          <a:p>
            <a:pPr marL="0" indent="0">
              <a:buNone/>
            </a:pPr>
            <a:r>
              <a:rPr lang="en-US" b="1" dirty="0"/>
              <a:t>                          3.  Staff develops POR form</a:t>
            </a:r>
          </a:p>
          <a:p>
            <a:pPr marL="0" indent="0">
              <a:buNone/>
            </a:pPr>
            <a:r>
              <a:rPr lang="en-US" b="1" dirty="0"/>
              <a:t>		4.  APD issues POR to provider for action</a:t>
            </a:r>
          </a:p>
          <a:p>
            <a:pPr marL="0" indent="0">
              <a:buNone/>
            </a:pPr>
            <a:r>
              <a:rPr lang="en-US" b="1" dirty="0"/>
              <a:t>		5.  Time frame: Up to 90 days to complete the plan of remediation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358862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 bwMode="auto">
          <a:xfrm>
            <a:off x="1385456" y="2590800"/>
            <a:ext cx="9365672" cy="3043382"/>
          </a:xfrm>
          <a:prstGeom prst="roundRect">
            <a:avLst/>
          </a:prstGeom>
          <a:solidFill>
            <a:srgbClr val="99CCFF">
              <a:alpha val="50000"/>
            </a:srgbClr>
          </a:solidFill>
          <a:ln w="31750" cap="flat" cmpd="sng" algn="ctr">
            <a:solidFill>
              <a:srgbClr val="0030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4415" y="1524000"/>
            <a:ext cx="3818312" cy="533400"/>
          </a:xfrm>
        </p:spPr>
        <p:txBody>
          <a:bodyPr/>
          <a:lstStyle/>
          <a:p>
            <a:r>
              <a:rPr lang="en-US" dirty="0"/>
              <a:t>B.  Remediation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u="sng" dirty="0"/>
              <a:t>Other Discovery Sources Remediation Process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b="1" dirty="0"/>
              <a:t>		1.  APD region staff receives discovery information and reviews</a:t>
            </a:r>
          </a:p>
          <a:p>
            <a:pPr marL="0" indent="0">
              <a:buNone/>
            </a:pPr>
            <a:r>
              <a:rPr lang="en-US" b="1" dirty="0"/>
              <a:t>		2.  Staff assigns remediation tracking number </a:t>
            </a:r>
          </a:p>
          <a:p>
            <a:pPr marL="0" indent="0">
              <a:buNone/>
            </a:pPr>
            <a:r>
              <a:rPr lang="en-US" b="1" dirty="0"/>
              <a:t>                          3.  Staff develops POR form</a:t>
            </a:r>
          </a:p>
          <a:p>
            <a:pPr marL="0" indent="0">
              <a:buNone/>
            </a:pPr>
            <a:r>
              <a:rPr lang="en-US" b="1" dirty="0"/>
              <a:t>		4.  APD issues POR form to provider for action</a:t>
            </a:r>
          </a:p>
          <a:p>
            <a:pPr marL="0" indent="0">
              <a:buNone/>
            </a:pPr>
            <a:r>
              <a:rPr lang="en-US" b="1" dirty="0"/>
              <a:t>		5.  Time frame: Up to 90 days to complete the plan of remediation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	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367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 bwMode="auto">
          <a:xfrm>
            <a:off x="1422400" y="2650836"/>
            <a:ext cx="9328727" cy="2207491"/>
          </a:xfrm>
          <a:prstGeom prst="roundRect">
            <a:avLst/>
          </a:prstGeom>
          <a:solidFill>
            <a:srgbClr val="99CCFF">
              <a:alpha val="50000"/>
            </a:srgbClr>
          </a:solidFill>
          <a:ln w="31750" cap="flat" cmpd="sng" algn="ctr">
            <a:solidFill>
              <a:srgbClr val="0030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4415" y="1524000"/>
            <a:ext cx="3818312" cy="533400"/>
          </a:xfrm>
        </p:spPr>
        <p:txBody>
          <a:bodyPr/>
          <a:lstStyle/>
          <a:p>
            <a:r>
              <a:rPr lang="en-US" dirty="0"/>
              <a:t>B.  Remediation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2057400"/>
            <a:ext cx="11379200" cy="4343400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u="sng" dirty="0"/>
              <a:t>Remediation Follow-up Activities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		Region/field offices are required to conduct follow-up activities </a:t>
            </a:r>
          </a:p>
          <a:p>
            <a:pPr marL="0" indent="0">
              <a:buNone/>
            </a:pPr>
            <a:r>
              <a:rPr lang="en-US" b="1" dirty="0"/>
              <a:t>		with providers to verify evidence of remediation of all cited</a:t>
            </a:r>
          </a:p>
          <a:p>
            <a:pPr marL="0" indent="0">
              <a:buNone/>
            </a:pPr>
            <a:r>
              <a:rPr lang="en-US" b="1" dirty="0"/>
              <a:t>		deficiencies.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	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defRPr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746" y="4373814"/>
            <a:ext cx="2447636" cy="186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45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 bwMode="auto">
          <a:xfrm>
            <a:off x="1431636" y="2466109"/>
            <a:ext cx="7352145" cy="2872509"/>
          </a:xfrm>
          <a:prstGeom prst="roundRect">
            <a:avLst/>
          </a:prstGeom>
          <a:solidFill>
            <a:srgbClr val="99CCFF">
              <a:alpha val="50000"/>
            </a:srgbClr>
          </a:solidFill>
          <a:ln w="31750" cap="flat" cmpd="sng" algn="ctr">
            <a:solidFill>
              <a:srgbClr val="0030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4415" y="1524000"/>
            <a:ext cx="3818312" cy="533400"/>
          </a:xfrm>
        </p:spPr>
        <p:txBody>
          <a:bodyPr/>
          <a:lstStyle/>
          <a:p>
            <a:r>
              <a:rPr lang="en-US" dirty="0"/>
              <a:t>B.  Remediation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u="sng" dirty="0"/>
              <a:t>Remediation follow-up activities could include: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			1.  Technical assistance meetings</a:t>
            </a:r>
          </a:p>
          <a:p>
            <a:pPr marL="0" indent="0">
              <a:buNone/>
            </a:pPr>
            <a:r>
              <a:rPr lang="en-US" b="1" dirty="0"/>
              <a:t>			2.  Unannounced on-site visits</a:t>
            </a:r>
          </a:p>
          <a:p>
            <a:pPr marL="0" indent="0">
              <a:buNone/>
            </a:pPr>
            <a:r>
              <a:rPr lang="en-US" b="1" dirty="0"/>
              <a:t>			3.  Financial and/or Administrative Audit</a:t>
            </a:r>
          </a:p>
          <a:p>
            <a:pPr marL="0" indent="0">
              <a:buNone/>
            </a:pPr>
            <a:r>
              <a:rPr lang="en-US" b="1" dirty="0"/>
              <a:t>			4.  Reviews of remediation documentation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	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defRPr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07" y="2389224"/>
            <a:ext cx="2635693" cy="272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00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 bwMode="auto">
          <a:xfrm>
            <a:off x="1249378" y="2798618"/>
            <a:ext cx="10434622" cy="1902691"/>
          </a:xfrm>
          <a:prstGeom prst="roundRect">
            <a:avLst/>
          </a:prstGeom>
          <a:solidFill>
            <a:schemeClr val="accent5">
              <a:lumMod val="90000"/>
              <a:alpha val="50000"/>
            </a:schemeClr>
          </a:solidFill>
          <a:ln w="31750" cap="flat" cmpd="sng" algn="ctr">
            <a:solidFill>
              <a:srgbClr val="0030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2272419"/>
            <a:ext cx="10972800" cy="209638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	</a:t>
            </a:r>
          </a:p>
          <a:p>
            <a:pPr marL="0" indent="0">
              <a:buNone/>
            </a:pPr>
            <a:r>
              <a:rPr lang="en-US" b="1" dirty="0"/>
              <a:t>	The purpose of this presentation is to provide information on the remediation </a:t>
            </a:r>
          </a:p>
          <a:p>
            <a:pPr marL="0" indent="0">
              <a:buNone/>
            </a:pPr>
            <a:r>
              <a:rPr lang="en-US" b="1" dirty="0"/>
              <a:t>	process and the requirement of completing remediation to 100%.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2078" y="1600200"/>
            <a:ext cx="1439501" cy="457200"/>
          </a:xfrm>
        </p:spPr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96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 bwMode="auto">
          <a:xfrm>
            <a:off x="1316181" y="2590800"/>
            <a:ext cx="9559637" cy="3341370"/>
          </a:xfrm>
          <a:prstGeom prst="roundRect">
            <a:avLst/>
          </a:prstGeom>
          <a:solidFill>
            <a:srgbClr val="99CCFF">
              <a:alpha val="50000"/>
            </a:srgbClr>
          </a:solidFill>
          <a:ln w="31750" cap="flat" cmpd="sng" algn="ctr">
            <a:solidFill>
              <a:srgbClr val="0030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u="sng" dirty="0"/>
              <a:t>Why Remediate Findings?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		Per the 1915(c) </a:t>
            </a:r>
            <a:r>
              <a:rPr lang="en-US" b="1" dirty="0" err="1"/>
              <a:t>iBudget</a:t>
            </a:r>
            <a:r>
              <a:rPr lang="en-US" b="1" dirty="0"/>
              <a:t> Waiver with the Centers for Medicaid and </a:t>
            </a:r>
          </a:p>
          <a:p>
            <a:pPr marL="0" indent="0">
              <a:buNone/>
            </a:pPr>
            <a:r>
              <a:rPr lang="en-US" b="1" dirty="0"/>
              <a:t>		Medicare Services (CMS) for Waiver funding, </a:t>
            </a:r>
            <a:r>
              <a:rPr lang="en-US" b="1" u="sng" dirty="0"/>
              <a:t>ALL</a:t>
            </a:r>
            <a:r>
              <a:rPr lang="en-US" b="1" dirty="0"/>
              <a:t> deficiencies </a:t>
            </a:r>
          </a:p>
          <a:p>
            <a:pPr marL="0" indent="0">
              <a:buNone/>
            </a:pPr>
            <a:r>
              <a:rPr lang="en-US" b="1" dirty="0"/>
              <a:t>		shall be corrected to 100%.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b="1" dirty="0"/>
              <a:t> 		APD Regions and State Office are required to ensure that </a:t>
            </a:r>
            <a:r>
              <a:rPr lang="en-US" b="1" u="sng" dirty="0"/>
              <a:t>ALL</a:t>
            </a:r>
            <a:r>
              <a:rPr lang="en-US" b="1" dirty="0"/>
              <a:t> </a:t>
            </a:r>
          </a:p>
          <a:p>
            <a:pPr marL="0" indent="0">
              <a:buNone/>
            </a:pPr>
            <a:r>
              <a:rPr lang="en-US" b="1" dirty="0"/>
              <a:t>		deficiencies are </a:t>
            </a:r>
            <a:r>
              <a:rPr lang="en-US" b="1" u="sng" dirty="0"/>
              <a:t>corrected to 100% to remain compliant</a:t>
            </a:r>
            <a:r>
              <a:rPr lang="en-US" b="1" dirty="0"/>
              <a:t>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	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4415" y="1524000"/>
            <a:ext cx="3818312" cy="533400"/>
          </a:xfrm>
        </p:spPr>
        <p:txBody>
          <a:bodyPr/>
          <a:lstStyle/>
          <a:p>
            <a:r>
              <a:rPr lang="en-US" dirty="0"/>
              <a:t>B.  Remediation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982" y="1220356"/>
            <a:ext cx="2260285" cy="130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38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 bwMode="auto">
          <a:xfrm>
            <a:off x="1302328" y="2516910"/>
            <a:ext cx="9180945" cy="3708400"/>
          </a:xfrm>
          <a:prstGeom prst="roundRect">
            <a:avLst/>
          </a:prstGeom>
          <a:solidFill>
            <a:srgbClr val="99CCFF">
              <a:alpha val="50000"/>
            </a:srgbClr>
          </a:solidFill>
          <a:ln w="31750" cap="flat" cmpd="sng" algn="ctr">
            <a:solidFill>
              <a:srgbClr val="0030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u="sng" dirty="0"/>
              <a:t>APD’s Responsibility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		APD tracks ongoing remediation progress and reports monthly </a:t>
            </a:r>
          </a:p>
          <a:p>
            <a:pPr marL="0" indent="0">
              <a:buNone/>
            </a:pPr>
            <a:r>
              <a:rPr lang="en-US" b="1" dirty="0"/>
              <a:t>		to the Agency for Health Care Administration (AHCA) and the </a:t>
            </a:r>
          </a:p>
          <a:p>
            <a:pPr marL="0" indent="0">
              <a:buNone/>
            </a:pPr>
            <a:r>
              <a:rPr lang="en-US" b="1" dirty="0"/>
              <a:t>                          Centers for Medicaid and Medicare Services (CMS) proof that </a:t>
            </a:r>
          </a:p>
          <a:p>
            <a:pPr marL="0" indent="0">
              <a:buNone/>
            </a:pPr>
            <a:r>
              <a:rPr lang="en-US" b="1" dirty="0"/>
              <a:t>                          providers with “not met” findings or deficiencies are corrected </a:t>
            </a:r>
          </a:p>
          <a:p>
            <a:pPr marL="0" indent="0">
              <a:buNone/>
            </a:pPr>
            <a:r>
              <a:rPr lang="en-US" b="1" dirty="0"/>
              <a:t>                          to 100%.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b="1" dirty="0"/>
              <a:t>		         </a:t>
            </a:r>
            <a:r>
              <a:rPr lang="en-US" sz="2400" b="1" dirty="0"/>
              <a:t>100% Corrected  =  Compliant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	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4415" y="1524000"/>
            <a:ext cx="3818312" cy="533400"/>
          </a:xfrm>
        </p:spPr>
        <p:txBody>
          <a:bodyPr/>
          <a:lstStyle/>
          <a:p>
            <a:r>
              <a:rPr lang="en-US" dirty="0"/>
              <a:t>B.  Remediation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05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 bwMode="auto">
          <a:xfrm>
            <a:off x="1468581" y="2590800"/>
            <a:ext cx="9273309" cy="2424545"/>
          </a:xfrm>
          <a:prstGeom prst="roundRect">
            <a:avLst/>
          </a:prstGeom>
          <a:solidFill>
            <a:srgbClr val="99CCFF">
              <a:alpha val="50000"/>
            </a:srgbClr>
          </a:solidFill>
          <a:ln w="31750" cap="flat" cmpd="sng" algn="ctr">
            <a:solidFill>
              <a:srgbClr val="0030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u="sng" dirty="0"/>
              <a:t>APD’s Responsibility (continued)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		If a provider fails to remediate to 100% completion, APD regions </a:t>
            </a:r>
          </a:p>
          <a:p>
            <a:pPr marL="0" indent="0">
              <a:buNone/>
            </a:pPr>
            <a:r>
              <a:rPr lang="en-US" b="1" dirty="0"/>
              <a:t>		forward the provider’s information to the state office for review and </a:t>
            </a:r>
          </a:p>
          <a:p>
            <a:pPr marL="0" indent="0">
              <a:buNone/>
            </a:pPr>
            <a:r>
              <a:rPr lang="en-US" b="1" dirty="0"/>
              <a:t>		possible termination.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4415" y="1524000"/>
            <a:ext cx="3818312" cy="533400"/>
          </a:xfrm>
        </p:spPr>
        <p:txBody>
          <a:bodyPr/>
          <a:lstStyle/>
          <a:p>
            <a:r>
              <a:rPr lang="en-US" dirty="0"/>
              <a:t>B.  Remediation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defRPr/>
            </a:pPr>
            <a:endParaRPr lang="en-US" dirty="0"/>
          </a:p>
        </p:txBody>
      </p:sp>
      <p:pic>
        <p:nvPicPr>
          <p:cNvPr id="8" name="Picture 7" descr="&lt;strong&gt;Termination&lt;/strong&gt; Stamp — Stock Photo © Minotaurus73 #18304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111" y="4284519"/>
            <a:ext cx="2438400" cy="146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62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 bwMode="auto">
          <a:xfrm>
            <a:off x="1468582" y="2512291"/>
            <a:ext cx="9485745" cy="3482109"/>
          </a:xfrm>
          <a:prstGeom prst="roundRect">
            <a:avLst/>
          </a:prstGeom>
          <a:solidFill>
            <a:srgbClr val="99CCFF">
              <a:alpha val="50000"/>
            </a:srgbClr>
          </a:solidFill>
          <a:ln w="31750" cap="flat" cmpd="sng" algn="ctr">
            <a:solidFill>
              <a:srgbClr val="0030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u="sng" dirty="0"/>
              <a:t>Got Billing Discrepancies?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b="1" dirty="0"/>
              <a:t>		Providers with cited Billing Discrepancies are advised to contact</a:t>
            </a:r>
          </a:p>
          <a:p>
            <a:pPr marL="0" indent="0">
              <a:buNone/>
            </a:pPr>
            <a:r>
              <a:rPr lang="en-US" b="1" dirty="0"/>
              <a:t>		AHCA to pay in full or enter into a written repayment agreement.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b="1" dirty="0"/>
              <a:t>		A copy of the repayment agreement or completed payment statement</a:t>
            </a:r>
          </a:p>
          <a:p>
            <a:pPr marL="0" indent="0">
              <a:buNone/>
            </a:pPr>
            <a:r>
              <a:rPr lang="en-US" b="1" dirty="0"/>
              <a:t>		is required to close a POR that </a:t>
            </a:r>
            <a:r>
              <a:rPr lang="en-US" b="1"/>
              <a:t>include Billing </a:t>
            </a:r>
            <a:r>
              <a:rPr lang="en-US" b="1" dirty="0"/>
              <a:t>D</a:t>
            </a:r>
            <a:r>
              <a:rPr lang="en-US" b="1"/>
              <a:t>iscrepancies</a:t>
            </a:r>
            <a:r>
              <a:rPr lang="en-US" b="1" dirty="0"/>
              <a:t>.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b="1" dirty="0"/>
              <a:t>		APD has </a:t>
            </a:r>
            <a:r>
              <a:rPr lang="en-US" b="1" u="sng" dirty="0"/>
              <a:t>NO</a:t>
            </a:r>
            <a:r>
              <a:rPr lang="en-US" b="1" dirty="0"/>
              <a:t> authority to settle Billing Discrepancies issues.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4415" y="1524000"/>
            <a:ext cx="3818312" cy="533400"/>
          </a:xfrm>
        </p:spPr>
        <p:txBody>
          <a:bodyPr/>
          <a:lstStyle/>
          <a:p>
            <a:r>
              <a:rPr lang="en-US" dirty="0"/>
              <a:t>B.  Remediation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defRPr/>
            </a:pPr>
            <a:endParaRPr lang="en-US" dirty="0"/>
          </a:p>
        </p:txBody>
      </p:sp>
      <p:pic>
        <p:nvPicPr>
          <p:cNvPr id="5" name="Picture 4" descr="Cool stuff you can use.: August 20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988" y="1524000"/>
            <a:ext cx="2769375" cy="156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53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 bwMode="auto">
          <a:xfrm>
            <a:off x="1468582" y="2632364"/>
            <a:ext cx="9652000" cy="3121891"/>
          </a:xfrm>
          <a:prstGeom prst="roundRect">
            <a:avLst/>
          </a:prstGeom>
          <a:solidFill>
            <a:srgbClr val="99CCFF">
              <a:alpha val="50000"/>
            </a:srgbClr>
          </a:solidFill>
          <a:ln w="31750" cap="flat" cmpd="sng" algn="ctr">
            <a:solidFill>
              <a:srgbClr val="0030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u="sng" dirty="0"/>
              <a:t>What is non-compliance?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		A provider who fails to comply with a required QIO review will result</a:t>
            </a:r>
          </a:p>
          <a:p>
            <a:pPr marL="0" indent="0">
              <a:buNone/>
            </a:pPr>
            <a:r>
              <a:rPr lang="en-US" b="1" dirty="0"/>
              <a:t>		in an overall PDR score of 0% and shall result in termination of their </a:t>
            </a:r>
          </a:p>
          <a:p>
            <a:pPr marL="0" indent="0">
              <a:buNone/>
            </a:pPr>
            <a:r>
              <a:rPr lang="en-US" b="1" dirty="0"/>
              <a:t>		Medicaid Waiver Service Agreement and/or other disciplinary actions.	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		    </a:t>
            </a:r>
            <a:r>
              <a:rPr lang="en-US" sz="2400" b="1" dirty="0"/>
              <a:t>Non-Compliance  =  Overall PDR Score 0%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4415" y="1524000"/>
            <a:ext cx="3818312" cy="533400"/>
          </a:xfrm>
        </p:spPr>
        <p:txBody>
          <a:bodyPr/>
          <a:lstStyle/>
          <a:p>
            <a:r>
              <a:rPr lang="en-US" dirty="0"/>
              <a:t>B.  Remediation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87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 bwMode="auto">
          <a:xfrm>
            <a:off x="2078181" y="3519055"/>
            <a:ext cx="8248073" cy="1505527"/>
          </a:xfrm>
          <a:prstGeom prst="roundRect">
            <a:avLst/>
          </a:prstGeom>
          <a:solidFill>
            <a:srgbClr val="99CCFF">
              <a:alpha val="50000"/>
            </a:srgbClr>
          </a:solidFill>
          <a:ln w="31750" cap="flat" cmpd="sng" algn="ctr">
            <a:solidFill>
              <a:srgbClr val="0030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dirty="0"/>
              <a:t>	</a:t>
            </a:r>
          </a:p>
          <a:p>
            <a:pPr marL="0" indent="0">
              <a:buNone/>
            </a:pPr>
            <a:r>
              <a:rPr lang="en-US" b="1" dirty="0"/>
              <a:t>	</a:t>
            </a:r>
          </a:p>
          <a:p>
            <a:pPr marL="0" indent="0">
              <a:buNone/>
            </a:pPr>
            <a:r>
              <a:rPr lang="en-US" b="1" dirty="0"/>
              <a:t>		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				</a:t>
            </a:r>
            <a:r>
              <a:rPr lang="en-US" sz="3200" b="1" dirty="0"/>
              <a:t>C.  Improvement</a:t>
            </a:r>
          </a:p>
          <a:p>
            <a:pPr marL="0" indent="0">
              <a:buNone/>
            </a:pPr>
            <a:r>
              <a:rPr lang="en-US" b="1" dirty="0"/>
              <a:t>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170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 bwMode="auto">
          <a:xfrm>
            <a:off x="1394692" y="2244436"/>
            <a:ext cx="9605818" cy="3971637"/>
          </a:xfrm>
          <a:prstGeom prst="roundRect">
            <a:avLst/>
          </a:prstGeom>
          <a:solidFill>
            <a:srgbClr val="99CCFF">
              <a:alpha val="50000"/>
            </a:srgbClr>
          </a:solidFill>
          <a:ln w="31750" cap="flat" cmpd="sng" algn="ctr">
            <a:solidFill>
              <a:srgbClr val="0030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1246" y="1600200"/>
            <a:ext cx="4859079" cy="457200"/>
          </a:xfrm>
        </p:spPr>
        <p:txBody>
          <a:bodyPr/>
          <a:lstStyle/>
          <a:p>
            <a:r>
              <a:rPr lang="en-US" dirty="0"/>
              <a:t>APD Quality Improvement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	APD, in partnership with the Agency for Health Care Administration (AHCA)</a:t>
            </a:r>
          </a:p>
          <a:p>
            <a:pPr marL="0" indent="0">
              <a:buNone/>
            </a:pPr>
            <a:r>
              <a:rPr lang="en-US" b="1" dirty="0"/>
              <a:t>	and stakeholders, reviews data results from QIO discovery reports, and their</a:t>
            </a:r>
          </a:p>
          <a:p>
            <a:pPr marL="0" indent="0">
              <a:buNone/>
            </a:pPr>
            <a:r>
              <a:rPr lang="en-US" b="1" dirty="0"/>
              <a:t>	remediation outcomes on an ongoing basis.  The focus is to ensure that all </a:t>
            </a:r>
          </a:p>
          <a:p>
            <a:pPr marL="0" indent="0">
              <a:buNone/>
            </a:pPr>
            <a:r>
              <a:rPr lang="en-US" b="1" dirty="0"/>
              <a:t>	participants are: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b="1" dirty="0"/>
              <a:t>		1.  Receiving quality services</a:t>
            </a:r>
          </a:p>
          <a:p>
            <a:pPr marL="0" indent="0">
              <a:buNone/>
            </a:pPr>
            <a:r>
              <a:rPr lang="en-US" b="1" dirty="0"/>
              <a:t>		2.  Provided choice</a:t>
            </a:r>
          </a:p>
          <a:p>
            <a:pPr marL="0" indent="0">
              <a:buNone/>
            </a:pPr>
            <a:r>
              <a:rPr lang="en-US" b="1" dirty="0"/>
              <a:t>		3.  Free from abuse 	</a:t>
            </a:r>
          </a:p>
          <a:p>
            <a:pPr marL="0" indent="0">
              <a:buNone/>
            </a:pPr>
            <a:r>
              <a:rPr lang="en-US" b="1" dirty="0"/>
              <a:t>		4.  Satisfied with services received</a:t>
            </a:r>
          </a:p>
          <a:p>
            <a:pPr marL="0" indent="0">
              <a:buNone/>
            </a:pPr>
            <a:r>
              <a:rPr lang="en-US" b="1" dirty="0"/>
              <a:t>		5.  Assured health and safety	</a:t>
            </a:r>
          </a:p>
          <a:p>
            <a:pPr marL="0" indent="0">
              <a:buNone/>
            </a:pPr>
            <a:r>
              <a:rPr lang="en-US" b="1" dirty="0"/>
              <a:t>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363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 bwMode="auto">
          <a:xfrm>
            <a:off x="711200" y="5234940"/>
            <a:ext cx="10855960" cy="640080"/>
          </a:xfrm>
          <a:prstGeom prst="roundRect">
            <a:avLst/>
          </a:prstGeom>
          <a:solidFill>
            <a:srgbClr val="99CCFF">
              <a:alpha val="50000"/>
            </a:srgbClr>
          </a:solidFill>
          <a:ln w="31750" cap="flat" cmpd="sng" algn="ctr">
            <a:solidFill>
              <a:srgbClr val="0030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2291" y="1600200"/>
            <a:ext cx="7730835" cy="381000"/>
          </a:xfrm>
        </p:spPr>
        <p:txBody>
          <a:bodyPr/>
          <a:lstStyle/>
          <a:p>
            <a:r>
              <a:rPr lang="en-US" dirty="0"/>
              <a:t>       Quality Improvement is an Ongoing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dirty="0"/>
              <a:t>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defRPr/>
            </a:pPr>
            <a:endParaRPr lang="en-US" dirty="0"/>
          </a:p>
        </p:txBody>
      </p:sp>
      <p:pic>
        <p:nvPicPr>
          <p:cNvPr id="7" name="Picture 6" descr="... center needs to incorporate the capacity for continuous &lt;strong&gt;improvement&lt;/strong&g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584" y="2336115"/>
            <a:ext cx="3106652" cy="27344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5820" y="5349240"/>
            <a:ext cx="1083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Continuous improvement is an ongoing effort to improve products, services, or processes. </a:t>
            </a:r>
          </a:p>
        </p:txBody>
      </p:sp>
    </p:spTree>
    <p:extLst>
      <p:ext uri="{BB962C8B-B14F-4D97-AF65-F5344CB8AC3E}">
        <p14:creationId xmlns:p14="http://schemas.microsoft.com/office/powerpoint/2010/main" val="4092045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3017" y="1600200"/>
            <a:ext cx="4793673" cy="381000"/>
          </a:xfrm>
        </p:spPr>
        <p:txBody>
          <a:bodyPr/>
          <a:lstStyle/>
          <a:p>
            <a:r>
              <a:rPr lang="en-US" dirty="0"/>
              <a:t>       Continuous 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dirty="0"/>
              <a:t>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defRPr/>
            </a:pPr>
            <a:endParaRPr lang="en-US" dirty="0"/>
          </a:p>
        </p:txBody>
      </p:sp>
      <p:pic>
        <p:nvPicPr>
          <p:cNvPr id="8" name="Picture 7" descr="Continuous &lt;strong&gt;Improvement&lt;/strong&gt; Quotes. QuotesGra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06" y="2503055"/>
            <a:ext cx="4463760" cy="362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381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 bwMode="auto">
          <a:xfrm>
            <a:off x="4892040" y="2514600"/>
            <a:ext cx="6320790" cy="2446020"/>
          </a:xfrm>
          <a:prstGeom prst="roundRect">
            <a:avLst/>
          </a:prstGeom>
          <a:solidFill>
            <a:srgbClr val="99CCFF">
              <a:alpha val="50000"/>
            </a:srgbClr>
          </a:solidFill>
          <a:ln w="31750" cap="flat" cmpd="sng" algn="ctr">
            <a:solidFill>
              <a:srgbClr val="0030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	</a:t>
            </a:r>
          </a:p>
          <a:p>
            <a:pPr marL="0" indent="0">
              <a:buNone/>
            </a:pPr>
            <a:r>
              <a:rPr lang="en-US" b="1" dirty="0"/>
              <a:t>				           iConnect is currently in the development process.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				           The new system is anticipated to be rolled out in </a:t>
            </a:r>
          </a:p>
          <a:p>
            <a:pPr marL="0" indent="0">
              <a:buNone/>
            </a:pPr>
            <a:r>
              <a:rPr lang="en-US" b="1" dirty="0"/>
              <a:t>				           the fall of 2018.</a:t>
            </a:r>
          </a:p>
          <a:p>
            <a:pPr marL="0" indent="0" algn="ctr">
              <a:buNone/>
            </a:pPr>
            <a:r>
              <a:rPr lang="en-US" b="1" dirty="0"/>
              <a:t>				</a:t>
            </a:r>
          </a:p>
          <a:p>
            <a:pPr marL="0" indent="0" algn="ctr">
              <a:buNone/>
            </a:pPr>
            <a:r>
              <a:rPr lang="en-US" b="1" dirty="0"/>
              <a:t>				Stay tuned!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8866" y="1600200"/>
            <a:ext cx="5784112" cy="457200"/>
          </a:xfrm>
        </p:spPr>
        <p:txBody>
          <a:bodyPr/>
          <a:lstStyle/>
          <a:p>
            <a:r>
              <a:rPr lang="en-US" dirty="0"/>
              <a:t>   APD Future Remediation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defRPr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787" y="2646445"/>
            <a:ext cx="3179953" cy="307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68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 bwMode="auto">
          <a:xfrm>
            <a:off x="1276539" y="2680580"/>
            <a:ext cx="9659316" cy="2981311"/>
          </a:xfrm>
          <a:prstGeom prst="roundRect">
            <a:avLst/>
          </a:prstGeom>
          <a:solidFill>
            <a:srgbClr val="99CCFF">
              <a:alpha val="50000"/>
            </a:srgbClr>
          </a:solidFill>
          <a:ln w="31750" cap="flat" cmpd="sng" algn="ctr">
            <a:solidFill>
              <a:srgbClr val="0030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2706987"/>
            <a:ext cx="10972800" cy="322303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b="1" dirty="0"/>
              <a:t>	1.  Understand the requirement of remediation for the Centers for Medicaid </a:t>
            </a:r>
          </a:p>
          <a:p>
            <a:pPr marL="0" indent="0">
              <a:buNone/>
            </a:pPr>
            <a:r>
              <a:rPr lang="en-US" b="1" dirty="0"/>
              <a:t>                  and Medicare Services (CMS) compliance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	2.  Understand the purpose of a plan of remediation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	3.  Understand “non-compliance” and consequences of failure to comply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2078" y="1600200"/>
            <a:ext cx="1774480" cy="45720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073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 bwMode="auto">
          <a:xfrm>
            <a:off x="3408218" y="2724727"/>
            <a:ext cx="5745018" cy="3214255"/>
          </a:xfrm>
          <a:prstGeom prst="roundRect">
            <a:avLst/>
          </a:prstGeom>
          <a:solidFill>
            <a:srgbClr val="99CCFF">
              <a:alpha val="50000"/>
            </a:srgbClr>
          </a:solidFill>
          <a:ln w="31750" cap="flat" cmpd="sng" algn="ctr">
            <a:solidFill>
              <a:srgbClr val="0030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3179135"/>
            <a:ext cx="10972800" cy="322166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       </a:t>
            </a:r>
            <a:r>
              <a:rPr lang="en-US" sz="2400" b="1" dirty="0"/>
              <a:t>       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defRPr/>
            </a:pP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42120" y="1600199"/>
            <a:ext cx="4330995" cy="483781"/>
          </a:xfrm>
        </p:spPr>
        <p:txBody>
          <a:bodyPr/>
          <a:lstStyle/>
          <a:p>
            <a:r>
              <a:rPr lang="en-US" dirty="0"/>
              <a:t>Remediation Process</a:t>
            </a:r>
          </a:p>
        </p:txBody>
      </p:sp>
      <p:pic>
        <p:nvPicPr>
          <p:cNvPr id="8" name="Picture 7" descr="&lt;strong&gt;questions&lt;/strong&gt;-and-answ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227" y="3179135"/>
            <a:ext cx="4953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12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/>
          <p:cNvSpPr/>
          <p:nvPr/>
        </p:nvSpPr>
        <p:spPr bwMode="auto">
          <a:xfrm>
            <a:off x="6987142" y="5257800"/>
            <a:ext cx="4412377" cy="972312"/>
          </a:xfrm>
          <a:prstGeom prst="roundRect">
            <a:avLst/>
          </a:prstGeom>
          <a:solidFill>
            <a:srgbClr val="99CCFF">
              <a:alpha val="50000"/>
            </a:srgbClr>
          </a:solidFill>
          <a:ln w="31750" cap="flat" cmpd="sng" algn="ctr">
            <a:solidFill>
              <a:srgbClr val="0030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: Rounded Corners 6"/>
          <p:cNvSpPr/>
          <p:nvPr/>
        </p:nvSpPr>
        <p:spPr bwMode="auto">
          <a:xfrm>
            <a:off x="341376" y="5257800"/>
            <a:ext cx="4657344" cy="972312"/>
          </a:xfrm>
          <a:prstGeom prst="roundRect">
            <a:avLst/>
          </a:prstGeom>
          <a:solidFill>
            <a:srgbClr val="99CCFF">
              <a:alpha val="50000"/>
            </a:srgbClr>
          </a:solidFill>
          <a:ln w="31750" cap="flat" cmpd="sng" algn="ctr">
            <a:solidFill>
              <a:srgbClr val="0030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: Rounded Corners 5"/>
          <p:cNvSpPr/>
          <p:nvPr/>
        </p:nvSpPr>
        <p:spPr bwMode="auto">
          <a:xfrm>
            <a:off x="1792586" y="2915216"/>
            <a:ext cx="8555525" cy="1484768"/>
          </a:xfrm>
          <a:prstGeom prst="roundRect">
            <a:avLst/>
          </a:prstGeom>
          <a:solidFill>
            <a:srgbClr val="99CCFF">
              <a:alpha val="50000"/>
            </a:srgbClr>
          </a:solidFill>
          <a:ln w="31750" cap="flat" cmpd="sng" algn="ctr">
            <a:solidFill>
              <a:srgbClr val="0030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674" y="1600200"/>
            <a:ext cx="3444949" cy="457200"/>
          </a:xfrm>
        </p:spPr>
        <p:txBody>
          <a:bodyPr/>
          <a:lstStyle/>
          <a:p>
            <a:r>
              <a:rPr lang="en-US" dirty="0"/>
              <a:t>CMS HCBS Waiver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defRPr/>
            </a:pPr>
            <a:endParaRPr lang="en-US" dirty="0"/>
          </a:p>
        </p:txBody>
      </p:sp>
      <p:pic>
        <p:nvPicPr>
          <p:cNvPr id="10" name="Picture 9" descr="Can Architects and Engineers &lt;strong&gt;Work Together&lt;/strong&gt;? - Michael Aubrey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295" y="4857184"/>
            <a:ext cx="1915271" cy="149199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28" y="2057400"/>
            <a:ext cx="11269472" cy="4343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	</a:t>
            </a:r>
          </a:p>
          <a:p>
            <a:pPr marL="0" indent="0">
              <a:buNone/>
            </a:pPr>
            <a:r>
              <a:rPr lang="en-US" b="1" dirty="0"/>
              <a:t>		</a:t>
            </a:r>
          </a:p>
          <a:p>
            <a:pPr marL="0" indent="0">
              <a:buNone/>
            </a:pPr>
            <a:r>
              <a:rPr lang="en-US" b="1" dirty="0"/>
              <a:t>                               </a:t>
            </a:r>
            <a:r>
              <a:rPr lang="en-US" sz="1800" b="1" dirty="0"/>
              <a:t>1915(c) Home and Community-Based Services Waiver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b="1" dirty="0"/>
              <a:t>			                     </a:t>
            </a:r>
            <a:r>
              <a:rPr lang="en-US" sz="2400" b="1" dirty="0" err="1"/>
              <a:t>iBudget</a:t>
            </a:r>
            <a:r>
              <a:rPr lang="en-US" sz="2400" b="1" dirty="0"/>
              <a:t> Waiver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Agency for Health Care Administration			   Agency for Persons with Disabilities</a:t>
            </a:r>
          </a:p>
          <a:p>
            <a:pPr marL="0" indent="0">
              <a:buNone/>
            </a:pPr>
            <a:r>
              <a:rPr lang="en-US" b="1" dirty="0"/>
              <a:t>             Administrative Agency					    Operating Agency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935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 bwMode="auto">
          <a:xfrm>
            <a:off x="1194816" y="2209800"/>
            <a:ext cx="9180576" cy="4191000"/>
          </a:xfrm>
          <a:prstGeom prst="roundRect">
            <a:avLst/>
          </a:prstGeom>
          <a:solidFill>
            <a:srgbClr val="99CCFF">
              <a:alpha val="50000"/>
            </a:srgbClr>
          </a:solidFill>
          <a:ln w="31750" cap="flat" cmpd="sng" algn="ctr">
            <a:solidFill>
              <a:srgbClr val="0030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                             </a:t>
            </a:r>
            <a:r>
              <a:rPr lang="en-US" b="1" u="sng" dirty="0"/>
              <a:t>1915(c) Home and Community-Based Services Waiver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	    Life Skills 1 - Companion	    Life Skills 2 – Supported Employment</a:t>
            </a:r>
          </a:p>
          <a:p>
            <a:pPr marL="0" indent="0">
              <a:buNone/>
            </a:pPr>
            <a:r>
              <a:rPr lang="en-US" b="1" dirty="0"/>
              <a:t>	    Life Skills 3 – ADT		    Personal Supports</a:t>
            </a:r>
          </a:p>
          <a:p>
            <a:pPr marL="0" indent="0">
              <a:buNone/>
            </a:pPr>
            <a:r>
              <a:rPr lang="en-US" b="1" dirty="0"/>
              <a:t>	    Respite			    Specialized Medical Homecare</a:t>
            </a:r>
          </a:p>
          <a:p>
            <a:pPr marL="0" indent="0">
              <a:buNone/>
            </a:pPr>
            <a:r>
              <a:rPr lang="en-US" b="1" dirty="0"/>
              <a:t>	    Supported Living Coaching	    Standard Residential Habilitation</a:t>
            </a:r>
          </a:p>
          <a:p>
            <a:pPr marL="0" indent="0">
              <a:buNone/>
            </a:pPr>
            <a:r>
              <a:rPr lang="en-US" b="1" dirty="0"/>
              <a:t>	    Support Coordination		    Behavior Analysis Services</a:t>
            </a:r>
          </a:p>
          <a:p>
            <a:pPr marL="0" indent="0">
              <a:buNone/>
            </a:pPr>
            <a:r>
              <a:rPr lang="en-US" b="1" dirty="0"/>
              <a:t>	    Behavior Assistant Services	    Live-in Residential Habilitation</a:t>
            </a:r>
          </a:p>
          <a:p>
            <a:pPr marL="0" indent="0">
              <a:buNone/>
            </a:pPr>
            <a:r>
              <a:rPr lang="en-US" b="1" dirty="0"/>
              <a:t>	    Behavioral-Focused Residential Habilitation</a:t>
            </a:r>
          </a:p>
          <a:p>
            <a:pPr marL="0" indent="0">
              <a:buNone/>
            </a:pPr>
            <a:r>
              <a:rPr lang="en-US" b="1" dirty="0"/>
              <a:t>	    Intensive-Behavioral Residential Habilitation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674" y="1600200"/>
            <a:ext cx="3444949" cy="457200"/>
          </a:xfrm>
        </p:spPr>
        <p:txBody>
          <a:bodyPr/>
          <a:lstStyle/>
          <a:p>
            <a:r>
              <a:rPr lang="en-US" dirty="0"/>
              <a:t>CMS HCBS Waiver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524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 bwMode="auto">
          <a:xfrm>
            <a:off x="1348509" y="2613891"/>
            <a:ext cx="9458036" cy="2974109"/>
          </a:xfrm>
          <a:prstGeom prst="roundRect">
            <a:avLst/>
          </a:prstGeom>
          <a:solidFill>
            <a:srgbClr val="99CCFF">
              <a:alpha val="50000"/>
            </a:srgbClr>
          </a:solidFill>
          <a:ln w="31750" cap="flat" cmpd="sng" algn="ctr">
            <a:solidFill>
              <a:srgbClr val="0030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	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u="sng" dirty="0"/>
              <a:t>Quality Assurance…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b="1" dirty="0"/>
              <a:t>	1.  Is the process used for determining the level of performance and </a:t>
            </a:r>
          </a:p>
          <a:p>
            <a:pPr marL="0" indent="0">
              <a:buNone/>
            </a:pPr>
            <a:r>
              <a:rPr lang="en-US" b="1" dirty="0"/>
              <a:t>	     compliance with program requirements for contracted provider services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b="1" dirty="0"/>
              <a:t>	2.  Can be achieved through anticipating possible problematic situations in </a:t>
            </a:r>
          </a:p>
          <a:p>
            <a:pPr marL="0" indent="0">
              <a:buNone/>
            </a:pPr>
            <a:r>
              <a:rPr lang="en-US" b="1" dirty="0"/>
              <a:t>	     effort to prevent errors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	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1246" y="1600200"/>
            <a:ext cx="4859079" cy="457200"/>
          </a:xfrm>
        </p:spPr>
        <p:txBody>
          <a:bodyPr/>
          <a:lstStyle/>
          <a:p>
            <a:r>
              <a:rPr lang="en-US" dirty="0"/>
              <a:t>Quality Assurance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defRPr/>
            </a:pPr>
            <a:endParaRPr lang="en-US" dirty="0"/>
          </a:p>
        </p:txBody>
      </p:sp>
      <p:pic>
        <p:nvPicPr>
          <p:cNvPr id="6" name="Picture 5" descr="&lt;strong&gt;Prevention&lt;/strong&gt; Quot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101" y="4895239"/>
            <a:ext cx="2088717" cy="138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36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 bwMode="auto">
          <a:xfrm>
            <a:off x="3891516" y="2716040"/>
            <a:ext cx="4528207" cy="506994"/>
          </a:xfrm>
          <a:prstGeom prst="roundRect">
            <a:avLst/>
          </a:prstGeom>
          <a:solidFill>
            <a:srgbClr val="99CCFF">
              <a:alpha val="50000"/>
            </a:srgbClr>
          </a:solidFill>
          <a:ln w="31750" cap="flat" cmpd="sng" algn="ctr">
            <a:solidFill>
              <a:srgbClr val="0030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: Rounded Corners 4"/>
          <p:cNvSpPr/>
          <p:nvPr/>
        </p:nvSpPr>
        <p:spPr bwMode="auto">
          <a:xfrm>
            <a:off x="1530036" y="3512745"/>
            <a:ext cx="9297909" cy="2112200"/>
          </a:xfrm>
          <a:prstGeom prst="roundRect">
            <a:avLst/>
          </a:prstGeom>
          <a:solidFill>
            <a:srgbClr val="99CCFF">
              <a:alpha val="50000"/>
            </a:srgbClr>
          </a:solidFill>
          <a:ln w="31750" cap="flat" cmpd="sng" algn="ctr">
            <a:solidFill>
              <a:srgbClr val="0030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	</a:t>
            </a:r>
          </a:p>
          <a:p>
            <a:pPr marL="0" indent="0">
              <a:buNone/>
            </a:pPr>
            <a:r>
              <a:rPr lang="en-US" b="1" dirty="0"/>
              <a:t>			                   HCBS Waiver 1915(c)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	</a:t>
            </a:r>
          </a:p>
          <a:p>
            <a:pPr marL="0" indent="0">
              <a:buNone/>
            </a:pPr>
            <a:r>
              <a:rPr lang="en-US" b="1" dirty="0"/>
              <a:t>	Section 6 - H. </a:t>
            </a:r>
            <a:r>
              <a:rPr lang="en-US" b="1" u="sng" dirty="0"/>
              <a:t>Quality Improvement 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b="1" dirty="0"/>
              <a:t>	The State operates a formal comprehensive system to ensure that the Waiver 	</a:t>
            </a:r>
          </a:p>
          <a:p>
            <a:pPr marL="0" indent="0">
              <a:buNone/>
            </a:pPr>
            <a:r>
              <a:rPr lang="en-US" b="1" dirty="0"/>
              <a:t>	meets the assurances and other requirements in the application.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1516" y="1600200"/>
            <a:ext cx="4774019" cy="381000"/>
          </a:xfrm>
        </p:spPr>
        <p:txBody>
          <a:bodyPr/>
          <a:lstStyle/>
          <a:p>
            <a:r>
              <a:rPr lang="en-US" dirty="0"/>
              <a:t>CMS Remediation Requirement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83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 bwMode="auto">
          <a:xfrm>
            <a:off x="1421394" y="2281473"/>
            <a:ext cx="9687208" cy="4271727"/>
          </a:xfrm>
          <a:prstGeom prst="roundRect">
            <a:avLst/>
          </a:prstGeom>
          <a:solidFill>
            <a:srgbClr val="99CCFF">
              <a:alpha val="50000"/>
            </a:srgbClr>
          </a:solidFill>
          <a:ln w="31750" cap="flat" cmpd="sng" algn="ctr">
            <a:solidFill>
              <a:srgbClr val="0030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1516" y="1600200"/>
            <a:ext cx="4774019" cy="381000"/>
          </a:xfrm>
        </p:spPr>
        <p:txBody>
          <a:bodyPr/>
          <a:lstStyle/>
          <a:p>
            <a:r>
              <a:rPr lang="en-US" dirty="0"/>
              <a:t>CMS Remediation 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dirty="0"/>
              <a:t>	   Section 6 - H. </a:t>
            </a:r>
            <a:r>
              <a:rPr lang="en-US" b="1" u="sng" dirty="0"/>
              <a:t>Quality Improvement (continued)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	   Through an ongoing process of </a:t>
            </a:r>
            <a:r>
              <a:rPr lang="en-US" b="1" u="sng" dirty="0"/>
              <a:t>discovery</a:t>
            </a:r>
            <a:r>
              <a:rPr lang="en-US" b="1" dirty="0"/>
              <a:t>, </a:t>
            </a:r>
            <a:r>
              <a:rPr lang="en-US" b="1" u="sng" dirty="0"/>
              <a:t>remediation</a:t>
            </a:r>
            <a:r>
              <a:rPr lang="en-US" b="1" dirty="0"/>
              <a:t>, and </a:t>
            </a:r>
            <a:r>
              <a:rPr lang="en-US" b="1" u="sng" dirty="0"/>
              <a:t>improvement</a:t>
            </a:r>
            <a:r>
              <a:rPr lang="en-US" b="1" dirty="0"/>
              <a:t>, </a:t>
            </a:r>
          </a:p>
          <a:p>
            <a:pPr marL="0" indent="0">
              <a:buNone/>
            </a:pPr>
            <a:r>
              <a:rPr lang="en-US" b="1" dirty="0"/>
              <a:t>	   the State assures the health and welfare of participants by monitoring: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b="1" dirty="0"/>
              <a:t>		1.	Level of Care Determinations</a:t>
            </a:r>
          </a:p>
          <a:p>
            <a:pPr marL="0" indent="0">
              <a:buNone/>
            </a:pPr>
            <a:r>
              <a:rPr lang="en-US" b="1" dirty="0"/>
              <a:t>		2.	Individual Plans and Services Delivery</a:t>
            </a:r>
          </a:p>
          <a:p>
            <a:pPr marL="0" indent="0">
              <a:buNone/>
            </a:pPr>
            <a:r>
              <a:rPr lang="en-US" b="1" dirty="0"/>
              <a:t>		3.	Provider Qualifications</a:t>
            </a:r>
          </a:p>
          <a:p>
            <a:pPr marL="0" indent="0">
              <a:buNone/>
            </a:pPr>
            <a:r>
              <a:rPr lang="en-US" b="1" dirty="0"/>
              <a:t>		4.	Participant Health and Welfare</a:t>
            </a:r>
          </a:p>
          <a:p>
            <a:pPr marL="0" indent="0">
              <a:buNone/>
            </a:pPr>
            <a:r>
              <a:rPr lang="en-US" b="1" dirty="0"/>
              <a:t>		5.	Financial Oversight</a:t>
            </a:r>
          </a:p>
          <a:p>
            <a:pPr marL="0" indent="0">
              <a:buNone/>
            </a:pPr>
            <a:r>
              <a:rPr lang="en-US" b="1" dirty="0"/>
              <a:t>		6.	Administrative Oversight of the Waiver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165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PD_PowerPoint_Template">
  <a:themeElements>
    <a:clrScheme name="APD_PowerPoint_Template 8">
      <a:dk1>
        <a:srgbClr val="000000"/>
      </a:dk1>
      <a:lt1>
        <a:srgbClr val="FFFFFF"/>
      </a:lt1>
      <a:dk2>
        <a:srgbClr val="262671"/>
      </a:dk2>
      <a:lt2>
        <a:srgbClr val="C1C7CF"/>
      </a:lt2>
      <a:accent1>
        <a:srgbClr val="96C1EF"/>
      </a:accent1>
      <a:accent2>
        <a:srgbClr val="6B8ED1"/>
      </a:accent2>
      <a:accent3>
        <a:srgbClr val="FFFFFF"/>
      </a:accent3>
      <a:accent4>
        <a:srgbClr val="000000"/>
      </a:accent4>
      <a:accent5>
        <a:srgbClr val="C9DDF6"/>
      </a:accent5>
      <a:accent6>
        <a:srgbClr val="6080BD"/>
      </a:accent6>
      <a:hlink>
        <a:srgbClr val="B9E2ED"/>
      </a:hlink>
      <a:folHlink>
        <a:srgbClr val="BDD8EB"/>
      </a:folHlink>
    </a:clrScheme>
    <a:fontScheme name="APD_PowerPoint_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>
            <a:alpha val="50000"/>
          </a:srgbClr>
        </a:solidFill>
        <a:ln w="31750" cap="flat" cmpd="sng" algn="ctr">
          <a:solidFill>
            <a:srgbClr val="00308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>
            <a:alpha val="50000"/>
          </a:srgbClr>
        </a:solidFill>
        <a:ln w="31750" cap="flat" cmpd="sng" algn="ctr">
          <a:solidFill>
            <a:srgbClr val="00308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PD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D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D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D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D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D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D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D_PowerPoint_Template 8">
        <a:dk1>
          <a:srgbClr val="000000"/>
        </a:dk1>
        <a:lt1>
          <a:srgbClr val="FFFFFF"/>
        </a:lt1>
        <a:dk2>
          <a:srgbClr val="262671"/>
        </a:dk2>
        <a:lt2>
          <a:srgbClr val="C1C7CF"/>
        </a:lt2>
        <a:accent1>
          <a:srgbClr val="96C1EF"/>
        </a:accent1>
        <a:accent2>
          <a:srgbClr val="6B8ED1"/>
        </a:accent2>
        <a:accent3>
          <a:srgbClr val="FFFFFF"/>
        </a:accent3>
        <a:accent4>
          <a:srgbClr val="000000"/>
        </a:accent4>
        <a:accent5>
          <a:srgbClr val="C9DDF6"/>
        </a:accent5>
        <a:accent6>
          <a:srgbClr val="6080BD"/>
        </a:accent6>
        <a:hlink>
          <a:srgbClr val="B9E2ED"/>
        </a:hlink>
        <a:folHlink>
          <a:srgbClr val="BDD8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4099</TotalTime>
  <Words>1853</Words>
  <Application>Microsoft Office PowerPoint</Application>
  <PresentationFormat>Widescreen</PresentationFormat>
  <Paragraphs>655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Times New Roman</vt:lpstr>
      <vt:lpstr>Verdana</vt:lpstr>
      <vt:lpstr>Webdings</vt:lpstr>
      <vt:lpstr>Wingdings</vt:lpstr>
      <vt:lpstr>APD_PowerPoint_Template</vt:lpstr>
      <vt:lpstr>PowerPoint Presentation</vt:lpstr>
      <vt:lpstr>Beth Mann Pace Quality Assurance Quality Management Division  Agency for Persons with Disabilities</vt:lpstr>
      <vt:lpstr>Purpose</vt:lpstr>
      <vt:lpstr>Objectives</vt:lpstr>
      <vt:lpstr>CMS HCBS Waiver</vt:lpstr>
      <vt:lpstr>CMS HCBS Waiver</vt:lpstr>
      <vt:lpstr>Quality Assurance</vt:lpstr>
      <vt:lpstr>CMS Remediation Requirement</vt:lpstr>
      <vt:lpstr>CMS Remediation Requirement</vt:lpstr>
      <vt:lpstr>CMS Remediation Requirement</vt:lpstr>
      <vt:lpstr>CMS Remediation Requirement</vt:lpstr>
      <vt:lpstr>APD Quality Improvement Strategy</vt:lpstr>
      <vt:lpstr>APD Quality Management Process </vt:lpstr>
      <vt:lpstr>PowerPoint Presentation</vt:lpstr>
      <vt:lpstr>A.  Discovery</vt:lpstr>
      <vt:lpstr>A.  Discovery</vt:lpstr>
      <vt:lpstr>A.  Discovery</vt:lpstr>
      <vt:lpstr>PowerPoint Presentation</vt:lpstr>
      <vt:lpstr>B.  Remediation</vt:lpstr>
      <vt:lpstr>B.  Remediation</vt:lpstr>
      <vt:lpstr>B.  Remediation</vt:lpstr>
      <vt:lpstr>B.  Remediation</vt:lpstr>
      <vt:lpstr>B.  Remediation</vt:lpstr>
      <vt:lpstr>B.  Remediation</vt:lpstr>
      <vt:lpstr>B.  Remediation</vt:lpstr>
      <vt:lpstr>B.  Remediation</vt:lpstr>
      <vt:lpstr>B.  Remediation</vt:lpstr>
      <vt:lpstr>B.  Remediation</vt:lpstr>
      <vt:lpstr>B.  Remediation</vt:lpstr>
      <vt:lpstr>B.  Remediation</vt:lpstr>
      <vt:lpstr>B.  Remediation</vt:lpstr>
      <vt:lpstr>B.  Remediation</vt:lpstr>
      <vt:lpstr>B.  Remediation</vt:lpstr>
      <vt:lpstr>B.  Remediation</vt:lpstr>
      <vt:lpstr>PowerPoint Presentation</vt:lpstr>
      <vt:lpstr>APD Quality Improvement </vt:lpstr>
      <vt:lpstr>       Quality Improvement is an Ongoing Process</vt:lpstr>
      <vt:lpstr>       Continuous Improvement</vt:lpstr>
      <vt:lpstr>   APD Future Remediation</vt:lpstr>
      <vt:lpstr>Remediation Process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Aldridge</dc:creator>
  <cp:lastModifiedBy>Katie Strickland</cp:lastModifiedBy>
  <cp:revision>264</cp:revision>
  <cp:lastPrinted>2017-06-08T13:06:55Z</cp:lastPrinted>
  <dcterms:created xsi:type="dcterms:W3CDTF">2017-04-03T18:02:48Z</dcterms:created>
  <dcterms:modified xsi:type="dcterms:W3CDTF">2017-06-09T14:39:37Z</dcterms:modified>
</cp:coreProperties>
</file>